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9"/>
  </p:notesMasterIdLst>
  <p:sldIdLst>
    <p:sldId id="298" r:id="rId2"/>
    <p:sldId id="257" r:id="rId3"/>
    <p:sldId id="258" r:id="rId4"/>
    <p:sldId id="260" r:id="rId5"/>
    <p:sldId id="259" r:id="rId6"/>
    <p:sldId id="261" r:id="rId7"/>
    <p:sldId id="297" r:id="rId8"/>
    <p:sldId id="262" r:id="rId9"/>
    <p:sldId id="263" r:id="rId10"/>
    <p:sldId id="264" r:id="rId11"/>
    <p:sldId id="290" r:id="rId12"/>
    <p:sldId id="265" r:id="rId13"/>
    <p:sldId id="270" r:id="rId14"/>
    <p:sldId id="266" r:id="rId15"/>
    <p:sldId id="267" r:id="rId16"/>
    <p:sldId id="268" r:id="rId17"/>
    <p:sldId id="275" r:id="rId18"/>
    <p:sldId id="296" r:id="rId19"/>
    <p:sldId id="278" r:id="rId20"/>
    <p:sldId id="276" r:id="rId21"/>
    <p:sldId id="277" r:id="rId22"/>
    <p:sldId id="279" r:id="rId23"/>
    <p:sldId id="280" r:id="rId24"/>
    <p:sldId id="281" r:id="rId25"/>
    <p:sldId id="291" r:id="rId26"/>
    <p:sldId id="282" r:id="rId27"/>
    <p:sldId id="283" r:id="rId28"/>
    <p:sldId id="288" r:id="rId29"/>
    <p:sldId id="284" r:id="rId30"/>
    <p:sldId id="286" r:id="rId31"/>
    <p:sldId id="289" r:id="rId32"/>
    <p:sldId id="273" r:id="rId33"/>
    <p:sldId id="274" r:id="rId34"/>
    <p:sldId id="269" r:id="rId35"/>
    <p:sldId id="272" r:id="rId36"/>
    <p:sldId id="292" r:id="rId37"/>
    <p:sldId id="294" r:id="rId3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36ixRAhQtMKlm6GSXFE0KQ==" hashData="usKou/sTtAbc1ijB/YLWYa0XFD3gxCAj4KuW1ICY4TmfoPZ9gRRV8lUve1KVTlpz4Ml17k+8u004VqWKBz/7Iw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D7D"/>
    <a:srgbClr val="FF4747"/>
    <a:srgbClr val="FF2F2F"/>
    <a:srgbClr val="D6A300"/>
    <a:srgbClr val="EAB200"/>
    <a:srgbClr val="FF5D5D"/>
    <a:srgbClr val="6488BC"/>
    <a:srgbClr val="ADC0DB"/>
    <a:srgbClr val="E4EAF4"/>
    <a:srgbClr val="2C4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1" autoAdjust="0"/>
    <p:restoredTop sz="95749" autoAdjust="0"/>
  </p:normalViewPr>
  <p:slideViewPr>
    <p:cSldViewPr snapToGrid="0">
      <p:cViewPr varScale="1">
        <p:scale>
          <a:sx n="112" d="100"/>
          <a:sy n="112" d="100"/>
        </p:scale>
        <p:origin x="45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Chiffre d'affaires en M€</c:v>
                </c:pt>
              </c:strCache>
            </c:strRef>
          </c:cat>
          <c:val>
            <c:numRef>
              <c:f>Sheet1!$B$2</c:f>
              <c:numCache>
                <c:formatCode>#,##0.0</c:formatCode>
                <c:ptCount val="1"/>
                <c:pt idx="0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88-422D-BD6D-E2D68625D7C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Chiffre d'affaires en M€</c:v>
                </c:pt>
              </c:strCache>
            </c:strRef>
          </c:cat>
          <c:val>
            <c:numRef>
              <c:f>Sheet1!$C$2</c:f>
              <c:numCache>
                <c:formatCode>#,##0.0</c:formatCode>
                <c:ptCount val="1"/>
                <c:pt idx="0">
                  <c:v>14.9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88-422D-BD6D-E2D68625D7C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Chiffre d'affaires en M€</c:v>
                </c:pt>
              </c:strCache>
            </c:strRef>
          </c:cat>
          <c:val>
            <c:numRef>
              <c:f>Sheet1!$D$2</c:f>
              <c:numCache>
                <c:formatCode>#,##0.0</c:formatCode>
                <c:ptCount val="1"/>
                <c:pt idx="0">
                  <c:v>15.5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788-422D-BD6D-E2D68625D7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25"/>
        <c:axId val="51537408"/>
        <c:axId val="51538944"/>
      </c:barChart>
      <c:catAx>
        <c:axId val="5153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r-FR"/>
          </a:p>
        </c:txPr>
        <c:crossAx val="51538944"/>
        <c:crosses val="autoZero"/>
        <c:auto val="1"/>
        <c:lblAlgn val="ctr"/>
        <c:lblOffset val="100"/>
        <c:noMultiLvlLbl val="0"/>
      </c:catAx>
      <c:valAx>
        <c:axId val="51538944"/>
        <c:scaling>
          <c:orientation val="minMax"/>
        </c:scaling>
        <c:delete val="1"/>
        <c:axPos val="l"/>
        <c:numFmt formatCode="#,##0.0" sourceLinked="1"/>
        <c:majorTickMark val="in"/>
        <c:minorTickMark val="none"/>
        <c:tickLblPos val="nextTo"/>
        <c:crossAx val="5153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overlay val="0"/>
      <c:txPr>
        <a:bodyPr/>
        <a:lstStyle/>
        <a:p>
          <a:pPr>
            <a:defRPr>
              <a:ln>
                <a:noFill/>
              </a:ln>
              <a:solidFill>
                <a:schemeClr val="bg1"/>
              </a:solidFill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400">
          <a:solidFill>
            <a:schemeClr val="bg1"/>
          </a:solidFill>
          <a:latin typeface="Roboto"/>
        </a:defRPr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Nombre</a:t>
            </a:r>
            <a:r>
              <a:rPr lang="en-US" dirty="0"/>
              <a:t> de clients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Pourcentage clients intégrés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706-43F6-8D72-74BD4E0C8DE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06-43F6-8D72-74BD4E0C8DE4}"/>
              </c:ext>
            </c:extLst>
          </c:dPt>
          <c:dLbls>
            <c:dLbl>
              <c:idx val="0"/>
              <c:layout>
                <c:manualLayout>
                  <c:x val="-0.14607445589718709"/>
                  <c:y val="-0.144711638880760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706-43F6-8D72-74BD4E0C8DE4}"/>
                </c:ext>
              </c:extLst>
            </c:dLbl>
            <c:dLbl>
              <c:idx val="1"/>
              <c:layout>
                <c:manualLayout>
                  <c:x val="0.15176688450481562"/>
                  <c:y val="0.103682166991840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06-43F6-8D72-74BD4E0C8D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Feuil1!$A$2:$A$3</c:f>
              <c:strCache>
                <c:ptCount val="2"/>
                <c:pt idx="0">
                  <c:v>Client intégré</c:v>
                </c:pt>
                <c:pt idx="1">
                  <c:v>Client non intégré</c:v>
                </c:pt>
              </c:strCache>
            </c:strRef>
          </c:cat>
          <c:val>
            <c:numRef>
              <c:f>Feuil1!$B$2:$B$3</c:f>
              <c:numCache>
                <c:formatCode>0.00%</c:formatCode>
                <c:ptCount val="2"/>
                <c:pt idx="0">
                  <c:v>0.71189999999999998</c:v>
                </c:pt>
                <c:pt idx="1">
                  <c:v>0.28810000000000002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06-43F6-8D72-74BD4E0C8D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7BDC8E-12F2-4B46-9135-9258905D2D5D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B7DE8-8BA3-4DFE-84E2-76E8297BFF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6379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B7DE8-8BA3-4DFE-84E2-76E8297BFFCE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31847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B7DE8-8BA3-4DFE-84E2-76E8297BFFCE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4006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B7DE8-8BA3-4DFE-84E2-76E8297BFFCE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9913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B7DE8-8BA3-4DFE-84E2-76E8297BFFCE}" type="slidenum">
              <a:rPr lang="fr-FR" smtClean="0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1805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B7DE8-8BA3-4DFE-84E2-76E8297BFFCE}" type="slidenum">
              <a:rPr lang="fr-FR" smtClean="0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0151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B7DE8-8BA3-4DFE-84E2-76E8297BFFCE}" type="slidenum">
              <a:rPr lang="fr-FR" smtClean="0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2252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B7DE8-8BA3-4DFE-84E2-76E8297BFFCE}" type="slidenum">
              <a:rPr lang="fr-FR" smtClean="0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21068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B7DE8-8BA3-4DFE-84E2-76E8297BFFCE}" type="slidenum">
              <a:rPr lang="fr-FR" smtClean="0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4620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132AB8-89B1-4E46-BBBE-4C3C830EB4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4D03D1E-433B-487F-BEED-A0D787E6D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0D41DF4-F8AB-44F1-B46B-71507CBD5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F2A3-7B5A-4C7D-B4D3-5D3BEFDB88FA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C274E0-E1AE-4259-B3AC-F864C278F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3D48E9-34B7-4873-9DE6-65A9B9AF1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692D-666D-4D20-9403-8AA04C1BE6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662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A1F38C-3E60-44D1-A87B-3473B2263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86D6409-724E-49DC-8172-FF5FFF110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D64C5F-9D6A-41BD-BA6E-BB6909B06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F2A3-7B5A-4C7D-B4D3-5D3BEFDB88FA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B5A551-CBBF-4A0D-80E1-A5687EFB6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390598-7AAF-4B7C-BE72-5FFAE23AB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692D-666D-4D20-9403-8AA04C1BE6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207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2E57084-4F2D-47E4-916B-E60876AAFD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5FD730-B5C9-4C83-B77D-502F260F7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CD920F-28B1-41FE-9752-CA2186AF9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F2A3-7B5A-4C7D-B4D3-5D3BEFDB88FA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724307B-0EF8-4AD5-9D86-350FA82E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3650D7-2D5F-4ABB-9053-907E6A12D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692D-666D-4D20-9403-8AA04C1BE6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324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A6373E-48BC-4B5B-9459-52AD5E809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57B976-78B6-4A33-8416-E1ACFEDEB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BEE481-EA34-4AC6-A708-4913C2957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F2A3-7B5A-4C7D-B4D3-5D3BEFDB88FA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17B634-42E3-440E-8B55-D2BB12EC6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722E3D-90D2-4D47-9DB3-6F013FD3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692D-666D-4D20-9403-8AA04C1BE6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477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CB1ADC-2607-4E54-B5DE-85F1F7557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D99136-8098-4778-9ED7-AF0D4BC44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F1FA569-E2CE-4DD3-8039-632C991AE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F2A3-7B5A-4C7D-B4D3-5D3BEFDB88FA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668EA4-7B7D-42EC-B571-BD7462E73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B17BBE-7D90-4A6D-BD0A-530B38302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692D-666D-4D20-9403-8AA04C1BE6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443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0DAA17-5241-4839-BB00-FD92CF65B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4FFDB8-D9D8-4667-B750-65903AE825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6DC472E-0883-431A-BA71-4EF7887172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4A589B0-D82C-44E2-AB31-AAD787DDC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F2A3-7B5A-4C7D-B4D3-5D3BEFDB88FA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8A2215-003F-488E-A593-020126F0E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E5E8A3-EC41-45A3-9066-D05740A0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692D-666D-4D20-9403-8AA04C1BE6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6138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57629F-244A-4A84-9D35-648947228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5EB5E2-0522-4105-BFF7-B3238305D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44BCF88-604C-43A4-8672-F122B285A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AB15B43-3B5F-43F2-BC00-D684779EEF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C083AB5-34FC-49B4-8109-0DD5B6D29B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0FA1B11-8330-436C-AA67-DE154252F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F2A3-7B5A-4C7D-B4D3-5D3BEFDB88FA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31A0F70-B9F9-459E-A7A4-FDB0E437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557A2C6-D632-4A3C-9786-1B9513C72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692D-666D-4D20-9403-8AA04C1BE6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056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4C0076-6D74-41DE-B3BC-4F90BC20C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1AD464-6660-4EF1-B33F-E5F33B1D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F2A3-7B5A-4C7D-B4D3-5D3BEFDB88FA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37CEB1C-1EE7-4F56-8782-FB35D2C86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B2B55F2-5635-4912-9DD5-5D01F60E5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692D-666D-4D20-9403-8AA04C1BE6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4868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90EF8D-4B3E-43AA-BDA7-4957B6F0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F2A3-7B5A-4C7D-B4D3-5D3BEFDB88FA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0FB8AFA-AE0D-4981-A310-20AB2E1D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5D8667D-1572-40BF-9097-38E9BF491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692D-666D-4D20-9403-8AA04C1BE6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7719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A43C3B-C5E5-4B15-B57B-73C49C97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A94860-CB04-46B5-88EC-1C8E3A6AE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3B107A6-EC93-4165-AC65-CF4E41F89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7D5944-1061-4B21-B63D-E94D727E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F2A3-7B5A-4C7D-B4D3-5D3BEFDB88FA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071223-7F84-41F5-9C49-010D0B989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4C390C-7BFB-427A-BE21-03B39A279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692D-666D-4D20-9403-8AA04C1BE6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44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8D4D8B-8DC6-42EE-9D15-10DA6C73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7F8F521-000E-4A2B-B356-77FB8F870A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1A478D0-F637-4943-A697-AA890130AA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4FCC576-A1CA-4B3B-BE66-F432DABE1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CF2A3-7B5A-4C7D-B4D3-5D3BEFDB88FA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5E7E563-178E-490B-9462-FFC42B702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DF790A5-5CC8-4F40-A28F-53AD6663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2692D-666D-4D20-9403-8AA04C1BE6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612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9425536-D8CB-4616-980A-C11D3FCB2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EF405C-405F-4C24-8510-B5475843A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8C509FB-7256-46A3-8B5F-4B03131F2A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CF2A3-7B5A-4C7D-B4D3-5D3BEFDB88FA}" type="datetimeFigureOut">
              <a:rPr lang="fr-FR" smtClean="0"/>
              <a:t>28/01/2020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DCFF62C-74AC-424A-9074-E8F76C8FA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3C1D16-93DA-400F-B290-2A0F4C89AF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2692D-666D-4D20-9403-8AA04C1BE6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127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12.png"/><Relationship Id="rId7" Type="http://schemas.openxmlformats.org/officeDocument/2006/relationships/image" Target="../media/image5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.PNG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3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3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5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7.wdp"/><Relationship Id="rId7" Type="http://schemas.microsoft.com/office/2007/relationships/hdphoto" Target="../media/hdphoto3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6.png"/><Relationship Id="rId10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microsoft.com/office/2007/relationships/hdphoto" Target="../media/hdphoto7.wdp"/><Relationship Id="rId7" Type="http://schemas.openxmlformats.org/officeDocument/2006/relationships/image" Target="../media/image6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11" Type="http://schemas.openxmlformats.org/officeDocument/2006/relationships/image" Target="../media/image7.png"/><Relationship Id="rId5" Type="http://schemas.openxmlformats.org/officeDocument/2006/relationships/image" Target="../media/image54.png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.png"/><Relationship Id="rId3" Type="http://schemas.microsoft.com/office/2007/relationships/hdphoto" Target="../media/hdphoto7.wdp"/><Relationship Id="rId7" Type="http://schemas.openxmlformats.org/officeDocument/2006/relationships/image" Target="../media/image62.png"/><Relationship Id="rId12" Type="http://schemas.microsoft.com/office/2007/relationships/hdphoto" Target="../media/hdphoto38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11" Type="http://schemas.openxmlformats.org/officeDocument/2006/relationships/image" Target="../media/image65.png"/><Relationship Id="rId5" Type="http://schemas.openxmlformats.org/officeDocument/2006/relationships/image" Target="../media/image54.png"/><Relationship Id="rId10" Type="http://schemas.microsoft.com/office/2007/relationships/hdphoto" Target="../media/hdphoto37.wdp"/><Relationship Id="rId4" Type="http://schemas.openxmlformats.org/officeDocument/2006/relationships/image" Target="../media/image3.PNG"/><Relationship Id="rId9" Type="http://schemas.openxmlformats.org/officeDocument/2006/relationships/image" Target="../media/image64.png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3" Type="http://schemas.microsoft.com/office/2007/relationships/hdphoto" Target="../media/hdphoto7.wdp"/><Relationship Id="rId7" Type="http://schemas.openxmlformats.org/officeDocument/2006/relationships/image" Target="../media/image6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11" Type="http://schemas.openxmlformats.org/officeDocument/2006/relationships/image" Target="../media/image68.png"/><Relationship Id="rId5" Type="http://schemas.openxmlformats.org/officeDocument/2006/relationships/image" Target="../media/image54.png"/><Relationship Id="rId10" Type="http://schemas.microsoft.com/office/2007/relationships/hdphoto" Target="../media/hdphoto40.wdp"/><Relationship Id="rId4" Type="http://schemas.openxmlformats.org/officeDocument/2006/relationships/image" Target="../media/image3.PNG"/><Relationship Id="rId9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2.png"/><Relationship Id="rId7" Type="http://schemas.microsoft.com/office/2007/relationships/hdphoto" Target="../media/hdphoto36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71.png"/><Relationship Id="rId4" Type="http://schemas.microsoft.com/office/2007/relationships/hdphoto" Target="../media/hdphoto7.wdp"/><Relationship Id="rId9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2.png"/><Relationship Id="rId7" Type="http://schemas.microsoft.com/office/2007/relationships/hdphoto" Target="../media/hdphoto36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10" Type="http://schemas.openxmlformats.org/officeDocument/2006/relationships/image" Target="../media/image71.png"/><Relationship Id="rId4" Type="http://schemas.microsoft.com/office/2007/relationships/hdphoto" Target="../media/hdphoto7.wdp"/><Relationship Id="rId9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1.wdp"/><Relationship Id="rId3" Type="http://schemas.microsoft.com/office/2007/relationships/hdphoto" Target="../media/hdphoto7.wdp"/><Relationship Id="rId7" Type="http://schemas.openxmlformats.org/officeDocument/2006/relationships/image" Target="../media/image7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12.png"/><Relationship Id="rId4" Type="http://schemas.openxmlformats.org/officeDocument/2006/relationships/image" Target="../media/image9.png"/><Relationship Id="rId9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hdphoto" Target="../media/hdphoto7.wdp"/><Relationship Id="rId7" Type="http://schemas.openxmlformats.org/officeDocument/2006/relationships/image" Target="../media/image7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74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7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65.png"/><Relationship Id="rId18" Type="http://schemas.openxmlformats.org/officeDocument/2006/relationships/image" Target="../media/image78.png"/><Relationship Id="rId3" Type="http://schemas.microsoft.com/office/2007/relationships/hdphoto" Target="../media/hdphoto7.wdp"/><Relationship Id="rId7" Type="http://schemas.openxmlformats.org/officeDocument/2006/relationships/image" Target="../media/image75.png"/><Relationship Id="rId12" Type="http://schemas.openxmlformats.org/officeDocument/2006/relationships/image" Target="../media/image62.png"/><Relationship Id="rId17" Type="http://schemas.microsoft.com/office/2007/relationships/hdphoto" Target="../media/hdphoto40.wdp"/><Relationship Id="rId2" Type="http://schemas.openxmlformats.org/officeDocument/2006/relationships/image" Target="../media/image12.png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11" Type="http://schemas.microsoft.com/office/2007/relationships/hdphoto" Target="../media/hdphoto43.wdp"/><Relationship Id="rId5" Type="http://schemas.openxmlformats.org/officeDocument/2006/relationships/image" Target="../media/image54.png"/><Relationship Id="rId15" Type="http://schemas.openxmlformats.org/officeDocument/2006/relationships/image" Target="../media/image51.gif"/><Relationship Id="rId10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microsoft.com/office/2007/relationships/hdphoto" Target="../media/hdphoto42.wdp"/><Relationship Id="rId14" Type="http://schemas.microsoft.com/office/2007/relationships/hdphoto" Target="../media/hdphoto38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microsoft.com/office/2007/relationships/hdphoto" Target="../media/hdphoto7.wdp"/><Relationship Id="rId7" Type="http://schemas.openxmlformats.org/officeDocument/2006/relationships/image" Target="../media/image7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2.png"/><Relationship Id="rId7" Type="http://schemas.microsoft.com/office/2007/relationships/hdphoto" Target="../media/hdphoto36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78.png"/><Relationship Id="rId5" Type="http://schemas.openxmlformats.org/officeDocument/2006/relationships/image" Target="../media/image3.PNG"/><Relationship Id="rId10" Type="http://schemas.openxmlformats.org/officeDocument/2006/relationships/image" Target="../media/image82.png"/><Relationship Id="rId4" Type="http://schemas.microsoft.com/office/2007/relationships/hdphoto" Target="../media/hdphoto7.wdp"/><Relationship Id="rId9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78.png"/><Relationship Id="rId3" Type="http://schemas.openxmlformats.org/officeDocument/2006/relationships/image" Target="../media/image12.png"/><Relationship Id="rId7" Type="http://schemas.microsoft.com/office/2007/relationships/hdphoto" Target="../media/hdphoto36.wdp"/><Relationship Id="rId12" Type="http://schemas.openxmlformats.org/officeDocument/2006/relationships/image" Target="../media/image8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85.gif"/><Relationship Id="rId5" Type="http://schemas.openxmlformats.org/officeDocument/2006/relationships/image" Target="../media/image3.PNG"/><Relationship Id="rId10" Type="http://schemas.openxmlformats.org/officeDocument/2006/relationships/image" Target="../media/image84.gif"/><Relationship Id="rId4" Type="http://schemas.microsoft.com/office/2007/relationships/hdphoto" Target="../media/hdphoto7.wdp"/><Relationship Id="rId9" Type="http://schemas.microsoft.com/office/2007/relationships/hdphoto" Target="../media/hdphoto44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microsoft.com/office/2007/relationships/hdphoto" Target="../media/hdphoto7.wdp"/><Relationship Id="rId7" Type="http://schemas.openxmlformats.org/officeDocument/2006/relationships/image" Target="../media/image7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hdphoto" Target="../media/hdphoto7.wdp"/><Relationship Id="rId7" Type="http://schemas.openxmlformats.org/officeDocument/2006/relationships/image" Target="../media/image7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7.wdp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4.png"/><Relationship Id="rId10" Type="http://schemas.openxmlformats.org/officeDocument/2006/relationships/image" Target="../media/image73.png"/><Relationship Id="rId4" Type="http://schemas.openxmlformats.org/officeDocument/2006/relationships/image" Target="../media/image3.PNG"/><Relationship Id="rId9" Type="http://schemas.openxmlformats.org/officeDocument/2006/relationships/hyperlink" Target="Demo_SESAME/Application_SESAME.xlsm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12.png"/><Relationship Id="rId7" Type="http://schemas.microsoft.com/office/2007/relationships/hdphoto" Target="../media/hdphoto36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3.PNG"/><Relationship Id="rId4" Type="http://schemas.microsoft.com/office/2007/relationships/hdphoto" Target="../media/hdphoto7.wdp"/><Relationship Id="rId9" Type="http://schemas.microsoft.com/office/2007/relationships/hdphoto" Target="../media/hdphoto45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46.wdp"/><Relationship Id="rId3" Type="http://schemas.microsoft.com/office/2007/relationships/hdphoto" Target="../media/hdphoto7.wdp"/><Relationship Id="rId7" Type="http://schemas.openxmlformats.org/officeDocument/2006/relationships/image" Target="../media/image9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chart" Target="../charts/chart2.xml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47.wdp"/><Relationship Id="rId3" Type="http://schemas.microsoft.com/office/2007/relationships/hdphoto" Target="../media/hdphoto7.wdp"/><Relationship Id="rId7" Type="http://schemas.openxmlformats.org/officeDocument/2006/relationships/image" Target="../media/image9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12.png"/><Relationship Id="rId12" Type="http://schemas.openxmlformats.org/officeDocument/2006/relationships/image" Target="../media/image98.png"/><Relationship Id="rId2" Type="http://schemas.openxmlformats.org/officeDocument/2006/relationships/image" Target="../media/image93.png"/><Relationship Id="rId16" Type="http://schemas.microsoft.com/office/2007/relationships/hdphoto" Target="../media/hdphoto49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microsoft.com/office/2007/relationships/hdphoto" Target="../media/hdphoto36.wdp"/><Relationship Id="rId5" Type="http://schemas.openxmlformats.org/officeDocument/2006/relationships/image" Target="../media/image96.png"/><Relationship Id="rId15" Type="http://schemas.openxmlformats.org/officeDocument/2006/relationships/image" Target="../media/image100.png"/><Relationship Id="rId10" Type="http://schemas.openxmlformats.org/officeDocument/2006/relationships/image" Target="../media/image54.png"/><Relationship Id="rId4" Type="http://schemas.openxmlformats.org/officeDocument/2006/relationships/image" Target="../media/image95.png"/><Relationship Id="rId9" Type="http://schemas.openxmlformats.org/officeDocument/2006/relationships/image" Target="../media/image3.PNG"/><Relationship Id="rId14" Type="http://schemas.microsoft.com/office/2007/relationships/hdphoto" Target="../media/hdphoto48.wdp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50.wdp"/><Relationship Id="rId18" Type="http://schemas.microsoft.com/office/2007/relationships/hdphoto" Target="../media/hdphoto48.wdp"/><Relationship Id="rId3" Type="http://schemas.openxmlformats.org/officeDocument/2006/relationships/image" Target="../media/image102.png"/><Relationship Id="rId7" Type="http://schemas.microsoft.com/office/2007/relationships/hdphoto" Target="../media/hdphoto7.wdp"/><Relationship Id="rId12" Type="http://schemas.openxmlformats.org/officeDocument/2006/relationships/image" Target="../media/image105.png"/><Relationship Id="rId17" Type="http://schemas.openxmlformats.org/officeDocument/2006/relationships/image" Target="../media/image99.png"/><Relationship Id="rId2" Type="http://schemas.openxmlformats.org/officeDocument/2006/relationships/image" Target="../media/image101.pn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hyperlink" Target="https://transports-thevenet.com/" TargetMode="External"/><Relationship Id="rId5" Type="http://schemas.openxmlformats.org/officeDocument/2006/relationships/image" Target="../media/image104.png"/><Relationship Id="rId15" Type="http://schemas.microsoft.com/office/2007/relationships/hdphoto" Target="../media/hdphoto51.wdp"/><Relationship Id="rId10" Type="http://schemas.microsoft.com/office/2007/relationships/hdphoto" Target="../media/hdphoto36.wdp"/><Relationship Id="rId19" Type="http://schemas.openxmlformats.org/officeDocument/2006/relationships/image" Target="../media/image98.png"/><Relationship Id="rId4" Type="http://schemas.openxmlformats.org/officeDocument/2006/relationships/image" Target="../media/image103.png"/><Relationship Id="rId9" Type="http://schemas.openxmlformats.org/officeDocument/2006/relationships/image" Target="../media/image54.png"/><Relationship Id="rId14" Type="http://schemas.openxmlformats.org/officeDocument/2006/relationships/image" Target="../media/image10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microsoft.com/office/2007/relationships/hdphoto" Target="../media/hdphoto7.wdp"/><Relationship Id="rId7" Type="http://schemas.openxmlformats.org/officeDocument/2006/relationships/image" Target="../media/image10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11" Type="http://schemas.microsoft.com/office/2007/relationships/hdphoto" Target="../media/hdphoto52.wdp"/><Relationship Id="rId5" Type="http://schemas.openxmlformats.org/officeDocument/2006/relationships/image" Target="../media/image54.png"/><Relationship Id="rId10" Type="http://schemas.openxmlformats.org/officeDocument/2006/relationships/image" Target="../media/image110.png"/><Relationship Id="rId4" Type="http://schemas.openxmlformats.org/officeDocument/2006/relationships/image" Target="../media/image3.PNG"/><Relationship Id="rId9" Type="http://schemas.openxmlformats.org/officeDocument/2006/relationships/image" Target="../media/image10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47.wdp"/><Relationship Id="rId3" Type="http://schemas.microsoft.com/office/2007/relationships/hdphoto" Target="../media/hdphoto7.wdp"/><Relationship Id="rId7" Type="http://schemas.openxmlformats.org/officeDocument/2006/relationships/image" Target="../media/image6.png"/><Relationship Id="rId12" Type="http://schemas.openxmlformats.org/officeDocument/2006/relationships/image" Target="../media/image9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11" Type="http://schemas.openxmlformats.org/officeDocument/2006/relationships/image" Target="../media/image107.jpg"/><Relationship Id="rId5" Type="http://schemas.openxmlformats.org/officeDocument/2006/relationships/image" Target="../media/image54.png"/><Relationship Id="rId10" Type="http://schemas.openxmlformats.org/officeDocument/2006/relationships/image" Target="../media/image109.png"/><Relationship Id="rId4" Type="http://schemas.openxmlformats.org/officeDocument/2006/relationships/image" Target="../media/image3.PNG"/><Relationship Id="rId9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6.wdp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55.wdp"/><Relationship Id="rId13" Type="http://schemas.openxmlformats.org/officeDocument/2006/relationships/image" Target="../media/image117.png"/><Relationship Id="rId18" Type="http://schemas.openxmlformats.org/officeDocument/2006/relationships/image" Target="../media/image120.png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12" Type="http://schemas.microsoft.com/office/2007/relationships/hdphoto" Target="../media/hdphoto57.wdp"/><Relationship Id="rId17" Type="http://schemas.openxmlformats.org/officeDocument/2006/relationships/image" Target="../media/image119.png"/><Relationship Id="rId2" Type="http://schemas.openxmlformats.org/officeDocument/2006/relationships/image" Target="../media/image111.png"/><Relationship Id="rId16" Type="http://schemas.microsoft.com/office/2007/relationships/hdphoto" Target="../media/hdphoto59.wdp"/><Relationship Id="rId1" Type="http://schemas.openxmlformats.org/officeDocument/2006/relationships/slideLayout" Target="../slideLayouts/slideLayout2.xml"/><Relationship Id="rId6" Type="http://schemas.microsoft.com/office/2007/relationships/hdphoto" Target="../media/hdphoto54.wdp"/><Relationship Id="rId11" Type="http://schemas.openxmlformats.org/officeDocument/2006/relationships/image" Target="../media/image116.png"/><Relationship Id="rId5" Type="http://schemas.openxmlformats.org/officeDocument/2006/relationships/image" Target="../media/image113.png"/><Relationship Id="rId15" Type="http://schemas.openxmlformats.org/officeDocument/2006/relationships/image" Target="../media/image118.png"/><Relationship Id="rId10" Type="http://schemas.microsoft.com/office/2007/relationships/hdphoto" Target="../media/hdphoto56.wdp"/><Relationship Id="rId4" Type="http://schemas.microsoft.com/office/2007/relationships/hdphoto" Target="../media/hdphoto53.wdp"/><Relationship Id="rId9" Type="http://schemas.openxmlformats.org/officeDocument/2006/relationships/image" Target="../media/image115.png"/><Relationship Id="rId14" Type="http://schemas.microsoft.com/office/2007/relationships/hdphoto" Target="../media/hdphoto58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8.png"/><Relationship Id="rId18" Type="http://schemas.openxmlformats.org/officeDocument/2006/relationships/image" Target="../media/image21.png"/><Relationship Id="rId3" Type="http://schemas.microsoft.com/office/2007/relationships/hdphoto" Target="../media/hdphoto9.wdp"/><Relationship Id="rId7" Type="http://schemas.openxmlformats.org/officeDocument/2006/relationships/image" Target="../media/image15.png"/><Relationship Id="rId12" Type="http://schemas.microsoft.com/office/2007/relationships/hdphoto" Target="../media/hdphoto12.wdp"/><Relationship Id="rId17" Type="http://schemas.openxmlformats.org/officeDocument/2006/relationships/image" Target="../media/image20.png"/><Relationship Id="rId2" Type="http://schemas.openxmlformats.org/officeDocument/2006/relationships/image" Target="../media/image14.png"/><Relationship Id="rId16" Type="http://schemas.microsoft.com/office/2007/relationships/hdphoto" Target="../media/hdphoto14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microsoft.com/office/2007/relationships/hdphoto" Target="../media/hdphoto7.wdp"/><Relationship Id="rId15" Type="http://schemas.openxmlformats.org/officeDocument/2006/relationships/image" Target="../media/image19.png"/><Relationship Id="rId10" Type="http://schemas.microsoft.com/office/2007/relationships/hdphoto" Target="../media/hdphoto11.wdp"/><Relationship Id="rId4" Type="http://schemas.openxmlformats.org/officeDocument/2006/relationships/image" Target="../media/image12.png"/><Relationship Id="rId9" Type="http://schemas.openxmlformats.org/officeDocument/2006/relationships/image" Target="../media/image16.png"/><Relationship Id="rId14" Type="http://schemas.microsoft.com/office/2007/relationships/hdphoto" Target="../media/hdphoto1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openxmlformats.org/officeDocument/2006/relationships/image" Target="../media/image26.png"/><Relationship Id="rId18" Type="http://schemas.microsoft.com/office/2007/relationships/hdphoto" Target="../media/hdphoto21.wdp"/><Relationship Id="rId3" Type="http://schemas.microsoft.com/office/2007/relationships/hdphoto" Target="../media/hdphoto7.wdp"/><Relationship Id="rId7" Type="http://schemas.openxmlformats.org/officeDocument/2006/relationships/image" Target="../media/image23.png"/><Relationship Id="rId12" Type="http://schemas.microsoft.com/office/2007/relationships/hdphoto" Target="../media/hdphoto18.wdp"/><Relationship Id="rId17" Type="http://schemas.openxmlformats.org/officeDocument/2006/relationships/image" Target="../media/image28.png"/><Relationship Id="rId2" Type="http://schemas.openxmlformats.org/officeDocument/2006/relationships/image" Target="../media/image12.png"/><Relationship Id="rId16" Type="http://schemas.microsoft.com/office/2007/relationships/hdphoto" Target="../media/hdphoto20.wdp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10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24.png"/><Relationship Id="rId14" Type="http://schemas.microsoft.com/office/2007/relationships/hdphoto" Target="../media/hdphoto1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0.wdp"/><Relationship Id="rId18" Type="http://schemas.openxmlformats.org/officeDocument/2006/relationships/image" Target="../media/image12.png"/><Relationship Id="rId3" Type="http://schemas.microsoft.com/office/2007/relationships/hdphoto" Target="../media/hdphoto15.wdp"/><Relationship Id="rId21" Type="http://schemas.openxmlformats.org/officeDocument/2006/relationships/image" Target="../media/image30.png"/><Relationship Id="rId7" Type="http://schemas.microsoft.com/office/2007/relationships/hdphoto" Target="../media/hdphoto17.wdp"/><Relationship Id="rId12" Type="http://schemas.openxmlformats.org/officeDocument/2006/relationships/image" Target="../media/image27.png"/><Relationship Id="rId17" Type="http://schemas.openxmlformats.org/officeDocument/2006/relationships/image" Target="../media/image29.png"/><Relationship Id="rId2" Type="http://schemas.openxmlformats.org/officeDocument/2006/relationships/image" Target="../media/image22.png"/><Relationship Id="rId16" Type="http://schemas.openxmlformats.org/officeDocument/2006/relationships/image" Target="../media/image1.jpg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microsoft.com/office/2007/relationships/hdphoto" Target="../media/hdphoto19.wdp"/><Relationship Id="rId5" Type="http://schemas.microsoft.com/office/2007/relationships/hdphoto" Target="../media/hdphoto16.wdp"/><Relationship Id="rId15" Type="http://schemas.microsoft.com/office/2007/relationships/hdphoto" Target="../media/hdphoto21.wdp"/><Relationship Id="rId10" Type="http://schemas.openxmlformats.org/officeDocument/2006/relationships/image" Target="../media/image26.png"/><Relationship Id="rId19" Type="http://schemas.microsoft.com/office/2007/relationships/hdphoto" Target="../media/hdphoto7.wdp"/><Relationship Id="rId4" Type="http://schemas.openxmlformats.org/officeDocument/2006/relationships/image" Target="../media/image23.png"/><Relationship Id="rId9" Type="http://schemas.microsoft.com/office/2007/relationships/hdphoto" Target="../media/hdphoto18.wdp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hdphoto" Target="../media/hdphoto25.wdp"/><Relationship Id="rId18" Type="http://schemas.openxmlformats.org/officeDocument/2006/relationships/image" Target="../media/image38.jpeg"/><Relationship Id="rId26" Type="http://schemas.openxmlformats.org/officeDocument/2006/relationships/image" Target="../media/image43.png"/><Relationship Id="rId3" Type="http://schemas.microsoft.com/office/2007/relationships/hdphoto" Target="../media/hdphoto7.wdp"/><Relationship Id="rId21" Type="http://schemas.openxmlformats.org/officeDocument/2006/relationships/image" Target="../media/image40.png"/><Relationship Id="rId34" Type="http://schemas.openxmlformats.org/officeDocument/2006/relationships/image" Target="../media/image48.png"/><Relationship Id="rId7" Type="http://schemas.microsoft.com/office/2007/relationships/hdphoto" Target="../media/hdphoto22.wdp"/><Relationship Id="rId12" Type="http://schemas.openxmlformats.org/officeDocument/2006/relationships/image" Target="../media/image35.png"/><Relationship Id="rId17" Type="http://schemas.microsoft.com/office/2007/relationships/hdphoto" Target="../media/hdphoto27.wdp"/><Relationship Id="rId25" Type="http://schemas.openxmlformats.org/officeDocument/2006/relationships/image" Target="../media/image42.png"/><Relationship Id="rId33" Type="http://schemas.microsoft.com/office/2007/relationships/hdphoto" Target="../media/hdphoto33.wdp"/><Relationship Id="rId2" Type="http://schemas.openxmlformats.org/officeDocument/2006/relationships/image" Target="../media/image12.png"/><Relationship Id="rId16" Type="http://schemas.openxmlformats.org/officeDocument/2006/relationships/image" Target="../media/image37.png"/><Relationship Id="rId20" Type="http://schemas.microsoft.com/office/2007/relationships/hdphoto" Target="../media/hdphoto28.wdp"/><Relationship Id="rId29" Type="http://schemas.microsoft.com/office/2007/relationships/hdphoto" Target="../media/hdphoto3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microsoft.com/office/2007/relationships/hdphoto" Target="../media/hdphoto24.wdp"/><Relationship Id="rId24" Type="http://schemas.microsoft.com/office/2007/relationships/hdphoto" Target="../media/hdphoto30.wdp"/><Relationship Id="rId32" Type="http://schemas.openxmlformats.org/officeDocument/2006/relationships/image" Target="../media/image47.png"/><Relationship Id="rId5" Type="http://schemas.openxmlformats.org/officeDocument/2006/relationships/image" Target="../media/image31.png"/><Relationship Id="rId15" Type="http://schemas.microsoft.com/office/2007/relationships/hdphoto" Target="../media/hdphoto26.wdp"/><Relationship Id="rId23" Type="http://schemas.openxmlformats.org/officeDocument/2006/relationships/image" Target="../media/image41.png"/><Relationship Id="rId28" Type="http://schemas.openxmlformats.org/officeDocument/2006/relationships/image" Target="../media/image45.png"/><Relationship Id="rId36" Type="http://schemas.microsoft.com/office/2007/relationships/hdphoto" Target="../media/hdphoto34.wdp"/><Relationship Id="rId10" Type="http://schemas.openxmlformats.org/officeDocument/2006/relationships/image" Target="../media/image34.png"/><Relationship Id="rId19" Type="http://schemas.openxmlformats.org/officeDocument/2006/relationships/image" Target="../media/image39.png"/><Relationship Id="rId31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microsoft.com/office/2007/relationships/hdphoto" Target="../media/hdphoto23.wdp"/><Relationship Id="rId14" Type="http://schemas.openxmlformats.org/officeDocument/2006/relationships/image" Target="../media/image36.png"/><Relationship Id="rId22" Type="http://schemas.microsoft.com/office/2007/relationships/hdphoto" Target="../media/hdphoto29.wdp"/><Relationship Id="rId27" Type="http://schemas.openxmlformats.org/officeDocument/2006/relationships/image" Target="../media/image44.png"/><Relationship Id="rId30" Type="http://schemas.openxmlformats.org/officeDocument/2006/relationships/image" Target="../media/image46.png"/><Relationship Id="rId35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3A6C2C7B-EE41-4C00-BFCB-3AA170EEF5CD}"/>
              </a:ext>
            </a:extLst>
          </p:cNvPr>
          <p:cNvSpPr/>
          <p:nvPr/>
        </p:nvSpPr>
        <p:spPr>
          <a:xfrm>
            <a:off x="-666750" y="4148225"/>
            <a:ext cx="2967216" cy="4069904"/>
          </a:xfrm>
          <a:prstGeom prst="rect">
            <a:avLst/>
          </a:prstGeom>
          <a:solidFill>
            <a:srgbClr val="ADC0DB"/>
          </a:solidFill>
          <a:ln>
            <a:solidFill>
              <a:srgbClr val="ADC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578F57C-0090-49CE-A910-346D7227EB76}"/>
              </a:ext>
            </a:extLst>
          </p:cNvPr>
          <p:cNvSpPr/>
          <p:nvPr/>
        </p:nvSpPr>
        <p:spPr>
          <a:xfrm>
            <a:off x="5727508" y="0"/>
            <a:ext cx="7188933" cy="685800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2C4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8FB9783-1F12-455E-BE69-4F57133E31FA}"/>
              </a:ext>
            </a:extLst>
          </p:cNvPr>
          <p:cNvSpPr/>
          <p:nvPr/>
        </p:nvSpPr>
        <p:spPr>
          <a:xfrm rot="3068983">
            <a:off x="-2570013" y="1285279"/>
            <a:ext cx="12192000" cy="5931984"/>
          </a:xfrm>
          <a:prstGeom prst="rect">
            <a:avLst/>
          </a:prstGeom>
          <a:solidFill>
            <a:srgbClr val="2C4366"/>
          </a:solidFill>
          <a:ln>
            <a:solidFill>
              <a:srgbClr val="2C4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55A2B7-15E8-4AA9-90CD-5D1905346B87}"/>
              </a:ext>
            </a:extLst>
          </p:cNvPr>
          <p:cNvSpPr/>
          <p:nvPr/>
        </p:nvSpPr>
        <p:spPr>
          <a:xfrm rot="19268375">
            <a:off x="1768514" y="5419373"/>
            <a:ext cx="2017386" cy="2056247"/>
          </a:xfrm>
          <a:prstGeom prst="rect">
            <a:avLst/>
          </a:prstGeom>
          <a:solidFill>
            <a:srgbClr val="6488BC"/>
          </a:solidFill>
          <a:ln>
            <a:solidFill>
              <a:srgbClr val="6488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3" name="Picture 2" descr="https://www.moniut.univ-bpclermont.fr/images/charte/Logos/IUT-allier-logo-carre.png">
            <a:extLst>
              <a:ext uri="{FF2B5EF4-FFF2-40B4-BE49-F238E27FC236}">
                <a16:creationId xmlns:a16="http://schemas.microsoft.com/office/drawing/2014/main" id="{B8385948-CEA0-40E7-9007-D43BD64C7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245" y="4430875"/>
            <a:ext cx="1570653" cy="157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itre 1">
            <a:extLst>
              <a:ext uri="{FF2B5EF4-FFF2-40B4-BE49-F238E27FC236}">
                <a16:creationId xmlns:a16="http://schemas.microsoft.com/office/drawing/2014/main" id="{DD22962C-45C8-41A7-AF2A-4C9CBD63E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600" y="1606866"/>
            <a:ext cx="4630101" cy="564627"/>
          </a:xfrm>
        </p:spPr>
        <p:txBody>
          <a:bodyPr>
            <a:normAutofit/>
          </a:bodyPr>
          <a:lstStyle/>
          <a:p>
            <a:pPr algn="l"/>
            <a:r>
              <a:rPr lang="fr-FR" sz="2400" u="sng" dirty="0">
                <a:solidFill>
                  <a:srgbClr val="FF5D5D"/>
                </a:solidFill>
                <a:latin typeface="Eras Bold ITC" panose="020B0907030504020204" pitchFamily="34" charset="0"/>
              </a:rPr>
              <a:t>SOUTENANCE DE MÉMOIRE</a:t>
            </a:r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9A1483ED-FDCF-4180-BE5A-9AA41CC8C3E2}"/>
              </a:ext>
            </a:extLst>
          </p:cNvPr>
          <p:cNvSpPr txBox="1"/>
          <p:nvPr/>
        </p:nvSpPr>
        <p:spPr>
          <a:xfrm>
            <a:off x="-391738" y="2261648"/>
            <a:ext cx="5926239" cy="1261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fr-FR" sz="2400" b="1" u="sng" dirty="0">
                <a:solidFill>
                  <a:schemeClr val="bg1"/>
                </a:solidFill>
                <a:latin typeface="Bebas Neue"/>
                <a:ea typeface="Calibri" panose="020F0502020204030204" pitchFamily="34" charset="0"/>
              </a:rPr>
              <a:t>Mission dans le cadre de l’alternance :</a:t>
            </a:r>
          </a:p>
          <a:p>
            <a:pPr algn="ctr">
              <a:spcAft>
                <a:spcPts val="0"/>
              </a:spcAft>
            </a:pPr>
            <a:endParaRPr lang="fr-FR" sz="1200" b="1" dirty="0">
              <a:solidFill>
                <a:schemeClr val="bg1"/>
              </a:solidFill>
              <a:latin typeface="Bebas Neue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fr-FR" sz="2000" b="1" dirty="0">
                <a:solidFill>
                  <a:schemeClr val="bg1"/>
                </a:solidFill>
                <a:latin typeface="Bebas Neue"/>
                <a:ea typeface="Calibri" panose="020F0502020204030204" pitchFamily="34" charset="0"/>
              </a:rPr>
              <a:t>Transformations et importations automatisées </a:t>
            </a:r>
          </a:p>
          <a:p>
            <a:pPr algn="ctr">
              <a:spcAft>
                <a:spcPts val="0"/>
              </a:spcAft>
            </a:pPr>
            <a:r>
              <a:rPr lang="fr-FR" sz="2000" b="1" dirty="0">
                <a:solidFill>
                  <a:schemeClr val="bg1"/>
                </a:solidFill>
                <a:latin typeface="Bebas Neue"/>
                <a:ea typeface="Calibri" panose="020F0502020204030204" pitchFamily="34" charset="0"/>
              </a:rPr>
              <a:t>des données dans le WMS</a:t>
            </a:r>
            <a:endParaRPr lang="fr-FR" sz="20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78AE96A-5044-4DDC-9ABB-3E3B4665DF51}"/>
              </a:ext>
            </a:extLst>
          </p:cNvPr>
          <p:cNvSpPr/>
          <p:nvPr/>
        </p:nvSpPr>
        <p:spPr>
          <a:xfrm rot="19268375">
            <a:off x="4925889" y="2877749"/>
            <a:ext cx="2017386" cy="2056669"/>
          </a:xfrm>
          <a:prstGeom prst="rect">
            <a:avLst/>
          </a:prstGeom>
          <a:solidFill>
            <a:srgbClr val="E4EAF4"/>
          </a:solidFill>
          <a:ln>
            <a:solidFill>
              <a:srgbClr val="E4EA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AF8C1E4-54DE-4D86-BC72-4844060B16F7}"/>
              </a:ext>
            </a:extLst>
          </p:cNvPr>
          <p:cNvSpPr/>
          <p:nvPr/>
        </p:nvSpPr>
        <p:spPr>
          <a:xfrm rot="19268375">
            <a:off x="3345026" y="4150963"/>
            <a:ext cx="2017386" cy="2056247"/>
          </a:xfrm>
          <a:prstGeom prst="rect">
            <a:avLst/>
          </a:prstGeom>
          <a:solidFill>
            <a:srgbClr val="ADC0DB"/>
          </a:solidFill>
          <a:ln>
            <a:solidFill>
              <a:srgbClr val="ADC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92DB4A-B9BD-431D-8F94-3BF07029070A}"/>
              </a:ext>
            </a:extLst>
          </p:cNvPr>
          <p:cNvSpPr/>
          <p:nvPr/>
        </p:nvSpPr>
        <p:spPr>
          <a:xfrm rot="3056445">
            <a:off x="4287629" y="-4116345"/>
            <a:ext cx="6932004" cy="6837808"/>
          </a:xfrm>
          <a:prstGeom prst="rect">
            <a:avLst/>
          </a:prstGeom>
          <a:solidFill>
            <a:srgbClr val="ADC0DB"/>
          </a:solidFill>
          <a:ln>
            <a:solidFill>
              <a:srgbClr val="ADC0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B5F3A3E-D0F0-4CDF-9D40-A06530F6A5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678" y="291811"/>
            <a:ext cx="3777580" cy="1098373"/>
          </a:xfrm>
          <a:prstGeom prst="rect">
            <a:avLst/>
          </a:prstGeom>
        </p:spPr>
      </p:pic>
      <p:sp>
        <p:nvSpPr>
          <p:cNvPr id="73" name="Sous-titre 2">
            <a:extLst>
              <a:ext uri="{FF2B5EF4-FFF2-40B4-BE49-F238E27FC236}">
                <a16:creationId xmlns:a16="http://schemas.microsoft.com/office/drawing/2014/main" id="{A2B6CB65-4C35-48C3-9ABD-0411618B1D10}"/>
              </a:ext>
            </a:extLst>
          </p:cNvPr>
          <p:cNvSpPr txBox="1">
            <a:spLocks/>
          </p:cNvSpPr>
          <p:nvPr/>
        </p:nvSpPr>
        <p:spPr>
          <a:xfrm>
            <a:off x="6306512" y="1938868"/>
            <a:ext cx="3909502" cy="6834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700" dirty="0">
                <a:solidFill>
                  <a:srgbClr val="2C4366"/>
                </a:solidFill>
                <a:latin typeface="Bebas Neue"/>
              </a:rPr>
              <a:t>Année universitaire 2018-2019</a:t>
            </a:r>
          </a:p>
        </p:txBody>
      </p:sp>
      <p:sp>
        <p:nvSpPr>
          <p:cNvPr id="74" name="Sous-titre 2">
            <a:extLst>
              <a:ext uri="{FF2B5EF4-FFF2-40B4-BE49-F238E27FC236}">
                <a16:creationId xmlns:a16="http://schemas.microsoft.com/office/drawing/2014/main" id="{46215406-DDCB-489B-8275-066E7EBEC51B}"/>
              </a:ext>
            </a:extLst>
          </p:cNvPr>
          <p:cNvSpPr txBox="1">
            <a:spLocks/>
          </p:cNvSpPr>
          <p:nvPr/>
        </p:nvSpPr>
        <p:spPr>
          <a:xfrm>
            <a:off x="4976975" y="6137426"/>
            <a:ext cx="5218560" cy="6755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1800" dirty="0">
                <a:solidFill>
                  <a:srgbClr val="FFFFFF"/>
                </a:solidFill>
                <a:latin typeface="Bebas Neue"/>
              </a:rPr>
              <a:t>Tuteur entreprise: M. Benoit Julien</a:t>
            </a:r>
          </a:p>
          <a:p>
            <a:pPr algn="l"/>
            <a:r>
              <a:rPr lang="fr-FR" sz="1800" dirty="0">
                <a:solidFill>
                  <a:srgbClr val="FFFFFF"/>
                </a:solidFill>
                <a:latin typeface="Bebas Neue"/>
              </a:rPr>
              <a:t>Tuteur universitaire: M. Deroussi Laurent</a:t>
            </a:r>
          </a:p>
        </p:txBody>
      </p:sp>
      <p:pic>
        <p:nvPicPr>
          <p:cNvPr id="77" name="Picture 4" descr="Image associÃ©e">
            <a:extLst>
              <a:ext uri="{FF2B5EF4-FFF2-40B4-BE49-F238E27FC236}">
                <a16:creationId xmlns:a16="http://schemas.microsoft.com/office/drawing/2014/main" id="{1B676BF9-2904-48B7-A152-0322DE582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6069" y="5876510"/>
            <a:ext cx="981490" cy="98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Sous-titre 2">
            <a:extLst>
              <a:ext uri="{FF2B5EF4-FFF2-40B4-BE49-F238E27FC236}">
                <a16:creationId xmlns:a16="http://schemas.microsoft.com/office/drawing/2014/main" id="{D9ACED18-69A8-425E-A7F5-3C802168C5F2}"/>
              </a:ext>
            </a:extLst>
          </p:cNvPr>
          <p:cNvSpPr txBox="1">
            <a:spLocks/>
          </p:cNvSpPr>
          <p:nvPr/>
        </p:nvSpPr>
        <p:spPr>
          <a:xfrm>
            <a:off x="177259" y="112215"/>
            <a:ext cx="3221603" cy="590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>
                <a:solidFill>
                  <a:srgbClr val="FFFFFF"/>
                </a:solidFill>
                <a:latin typeface="Bebas Neue"/>
              </a:rPr>
              <a:t>LUCAS Erwann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172049-3A25-4DF2-8F72-B3EBEDD58FB0}"/>
              </a:ext>
            </a:extLst>
          </p:cNvPr>
          <p:cNvSpPr/>
          <p:nvPr/>
        </p:nvSpPr>
        <p:spPr>
          <a:xfrm>
            <a:off x="4503933" y="4777099"/>
            <a:ext cx="125179" cy="5982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EC1F444-F0BC-4BA6-AD40-F4D2B3279262}"/>
              </a:ext>
            </a:extLst>
          </p:cNvPr>
          <p:cNvSpPr/>
          <p:nvPr/>
        </p:nvSpPr>
        <p:spPr>
          <a:xfrm>
            <a:off x="4497031" y="4920695"/>
            <a:ext cx="125179" cy="59821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9A87B46-3412-4B7B-A8D0-1C49C769A9CF}"/>
              </a:ext>
            </a:extLst>
          </p:cNvPr>
          <p:cNvSpPr/>
          <p:nvPr/>
        </p:nvSpPr>
        <p:spPr>
          <a:xfrm>
            <a:off x="4497549" y="5058401"/>
            <a:ext cx="125179" cy="598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6" name="Picture 2" descr="RÃ©sultat de recherche d'images pour &quot;logo serveur&quot;">
            <a:extLst>
              <a:ext uri="{FF2B5EF4-FFF2-40B4-BE49-F238E27FC236}">
                <a16:creationId xmlns:a16="http://schemas.microsoft.com/office/drawing/2014/main" id="{94B0AE18-9C85-4552-A0BE-8E00C7DC3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824" b="67353" l="21375" r="77125">
                        <a14:foregroundMark x1="34563" y1="36000" x2="34563" y2="36000"/>
                        <a14:foregroundMark x1="37875" y1="41353" x2="37875" y2="41353"/>
                        <a14:foregroundMark x1="38063" y1="53471" x2="38063" y2="53471"/>
                        <a14:foregroundMark x1="38063" y1="47412" x2="38063" y2="47412"/>
                        <a14:foregroundMark x1="60563" y1="45765" x2="60563" y2="45765"/>
                        <a14:foregroundMark x1="51250" y1="52882" x2="51250" y2="52882"/>
                        <a14:foregroundMark x1="59750" y1="52471" x2="59750" y2="52471"/>
                        <a14:foregroundMark x1="66500" y1="52471" x2="66500" y2="52471"/>
                        <a14:foregroundMark x1="70938" y1="52765" x2="70938" y2="52765"/>
                        <a14:foregroundMark x1="40250" y1="62529" x2="40250" y2="62529"/>
                        <a14:foregroundMark x1="28438" y1="61353" x2="28250" y2="61765"/>
                        <a14:foregroundMark x1="30188" y1="63529" x2="28750" y2="62529"/>
                        <a14:foregroundMark x1="28563" y1="62235" x2="36938" y2="61471"/>
                        <a14:foregroundMark x1="46063" y1="52588" x2="46063" y2="52588"/>
                        <a14:foregroundMark x1="36625" y1="53059" x2="36625" y2="53059"/>
                        <a14:foregroundMark x1="37563" y1="52000" x2="37563" y2="52000"/>
                        <a14:foregroundMark x1="37750" y1="46059" x2="37750" y2="46059"/>
                        <a14:foregroundMark x1="38063" y1="40176" x2="38063" y2="40176"/>
                        <a14:foregroundMark x1="61187" y1="38235" x2="61187" y2="38235"/>
                        <a14:foregroundMark x1="61000" y1="33176" x2="61000" y2="33176"/>
                        <a14:backgroundMark x1="55188" y1="32176" x2="55188" y2="32176"/>
                        <a14:backgroundMark x1="64188" y1="32471" x2="64188" y2="32471"/>
                        <a14:backgroundMark x1="67500" y1="32471" x2="67500" y2="32471"/>
                        <a14:backgroundMark x1="59000" y1="35529" x2="59000" y2="35529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614" y="4081877"/>
            <a:ext cx="2111563" cy="22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7656B4-8172-42F5-A39F-1E3D1F5E015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63" y="3835897"/>
            <a:ext cx="736801" cy="7262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40E2024-71DD-4720-8628-A1F61C2F6FE7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95" y="3420979"/>
            <a:ext cx="484447" cy="4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5602 C 0.0112 -0.05602 0.01784 -0.04606 0.01784 -0.03287 C 0.01784 -0.01875 0.0112 -0.00787 0.00313 -0.00787 C -0.00495 -0.00787 -0.01133 -0.01875 -0.01133 -0.03287 C -0.01133 -0.04606 -0.00495 -0.05602 0.00313 -0.05602 Z " pathEditMode="relative" rAng="0" ptsTypes="AAAAA">
                                      <p:cBhvr>
                                        <p:cTn id="19" dur="7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9A2592C-D81D-4453-BC54-2DAF3C686294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4F80D80B-3B6D-44A3-9446-711AC23B3BC8}"/>
              </a:ext>
            </a:extLst>
          </p:cNvPr>
          <p:cNvSpPr txBox="1"/>
          <p:nvPr/>
        </p:nvSpPr>
        <p:spPr>
          <a:xfrm>
            <a:off x="11800831" y="390383"/>
            <a:ext cx="39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P.8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686FA09E-2A0D-49CC-97CE-A94F7E6FD8BA}"/>
              </a:ext>
            </a:extLst>
          </p:cNvPr>
          <p:cNvSpPr/>
          <p:nvPr/>
        </p:nvSpPr>
        <p:spPr>
          <a:xfrm>
            <a:off x="344805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A03540-4A9F-418E-8ECB-D2DC6894F652}"/>
              </a:ext>
            </a:extLst>
          </p:cNvPr>
          <p:cNvSpPr/>
          <p:nvPr/>
        </p:nvSpPr>
        <p:spPr>
          <a:xfrm>
            <a:off x="5175650" y="189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5F5467F2-73B4-4342-9430-8D154D2B561E}"/>
              </a:ext>
            </a:extLst>
          </p:cNvPr>
          <p:cNvSpPr txBox="1">
            <a:spLocks/>
          </p:cNvSpPr>
          <p:nvPr/>
        </p:nvSpPr>
        <p:spPr>
          <a:xfrm>
            <a:off x="381730" y="6921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FFFFFF"/>
                </a:solidFill>
                <a:latin typeface="Bebas Neue"/>
              </a:rPr>
              <a:t>III – Projet d’intégration WMS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F2FFBBA-FC62-487A-9459-5A5CD4C5DD1A}"/>
              </a:ext>
            </a:extLst>
          </p:cNvPr>
          <p:cNvSpPr txBox="1"/>
          <p:nvPr/>
        </p:nvSpPr>
        <p:spPr>
          <a:xfrm>
            <a:off x="298882" y="1656294"/>
            <a:ext cx="115942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Avant mon arrivé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Attendus de réceptions et ordres d’expéditions reçus par mails et saisie manuellement dans le WMS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6" name="Freeform 109">
            <a:extLst>
              <a:ext uri="{FF2B5EF4-FFF2-40B4-BE49-F238E27FC236}">
                <a16:creationId xmlns:a16="http://schemas.microsoft.com/office/drawing/2014/main" id="{5959BC8D-2841-4EB5-AE4E-13C3F6FC3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244" y="1933046"/>
            <a:ext cx="275454" cy="313389"/>
          </a:xfrm>
          <a:custGeom>
            <a:avLst/>
            <a:gdLst>
              <a:gd name="T0" fmla="*/ 552 w 1105"/>
              <a:gd name="T1" fmla="*/ 0 h 1105"/>
              <a:gd name="T2" fmla="*/ 0 w 1105"/>
              <a:gd name="T3" fmla="*/ 552 h 1105"/>
              <a:gd name="T4" fmla="*/ 552 w 1105"/>
              <a:gd name="T5" fmla="*/ 1104 h 1105"/>
              <a:gd name="T6" fmla="*/ 1104 w 1105"/>
              <a:gd name="T7" fmla="*/ 552 h 1105"/>
              <a:gd name="T8" fmla="*/ 552 w 1105"/>
              <a:gd name="T9" fmla="*/ 0 h 1105"/>
              <a:gd name="T10" fmla="*/ 552 w 1105"/>
              <a:gd name="T11" fmla="*/ 1012 h 1105"/>
              <a:gd name="T12" fmla="*/ 84 w 1105"/>
              <a:gd name="T13" fmla="*/ 552 h 1105"/>
              <a:gd name="T14" fmla="*/ 552 w 1105"/>
              <a:gd name="T15" fmla="*/ 84 h 1105"/>
              <a:gd name="T16" fmla="*/ 1012 w 1105"/>
              <a:gd name="T17" fmla="*/ 552 h 1105"/>
              <a:gd name="T18" fmla="*/ 552 w 1105"/>
              <a:gd name="T19" fmla="*/ 1012 h 1105"/>
              <a:gd name="T20" fmla="*/ 836 w 1105"/>
              <a:gd name="T21" fmla="*/ 410 h 1105"/>
              <a:gd name="T22" fmla="*/ 828 w 1105"/>
              <a:gd name="T23" fmla="*/ 452 h 1105"/>
              <a:gd name="T24" fmla="*/ 560 w 1105"/>
              <a:gd name="T25" fmla="*/ 636 h 1105"/>
              <a:gd name="T26" fmla="*/ 544 w 1105"/>
              <a:gd name="T27" fmla="*/ 636 h 1105"/>
              <a:gd name="T28" fmla="*/ 527 w 1105"/>
              <a:gd name="T29" fmla="*/ 636 h 1105"/>
              <a:gd name="T30" fmla="*/ 518 w 1105"/>
              <a:gd name="T31" fmla="*/ 611 h 1105"/>
              <a:gd name="T32" fmla="*/ 518 w 1105"/>
              <a:gd name="T33" fmla="*/ 218 h 1105"/>
              <a:gd name="T34" fmla="*/ 544 w 1105"/>
              <a:gd name="T35" fmla="*/ 184 h 1105"/>
              <a:gd name="T36" fmla="*/ 577 w 1105"/>
              <a:gd name="T37" fmla="*/ 218 h 1105"/>
              <a:gd name="T38" fmla="*/ 577 w 1105"/>
              <a:gd name="T39" fmla="*/ 552 h 1105"/>
              <a:gd name="T40" fmla="*/ 795 w 1105"/>
              <a:gd name="T41" fmla="*/ 402 h 1105"/>
              <a:gd name="T42" fmla="*/ 836 w 1105"/>
              <a:gd name="T43" fmla="*/ 410 h 1105"/>
              <a:gd name="T44" fmla="*/ 836 w 1105"/>
              <a:gd name="T45" fmla="*/ 410 h 1105"/>
              <a:gd name="T46" fmla="*/ 836 w 1105"/>
              <a:gd name="T47" fmla="*/ 410 h 1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05" h="1105">
                <a:moveTo>
                  <a:pt x="552" y="0"/>
                </a:moveTo>
                <a:cubicBezTo>
                  <a:pt x="243" y="0"/>
                  <a:pt x="0" y="243"/>
                  <a:pt x="0" y="552"/>
                </a:cubicBezTo>
                <a:cubicBezTo>
                  <a:pt x="0" y="853"/>
                  <a:pt x="243" y="1104"/>
                  <a:pt x="552" y="1104"/>
                </a:cubicBezTo>
                <a:cubicBezTo>
                  <a:pt x="853" y="1104"/>
                  <a:pt x="1104" y="853"/>
                  <a:pt x="1104" y="552"/>
                </a:cubicBezTo>
                <a:cubicBezTo>
                  <a:pt x="1104" y="243"/>
                  <a:pt x="853" y="0"/>
                  <a:pt x="552" y="0"/>
                </a:cubicBezTo>
                <a:close/>
                <a:moveTo>
                  <a:pt x="552" y="1012"/>
                </a:moveTo>
                <a:cubicBezTo>
                  <a:pt x="293" y="1012"/>
                  <a:pt x="84" y="803"/>
                  <a:pt x="84" y="552"/>
                </a:cubicBezTo>
                <a:cubicBezTo>
                  <a:pt x="84" y="293"/>
                  <a:pt x="293" y="84"/>
                  <a:pt x="552" y="84"/>
                </a:cubicBezTo>
                <a:cubicBezTo>
                  <a:pt x="803" y="84"/>
                  <a:pt x="1012" y="293"/>
                  <a:pt x="1012" y="552"/>
                </a:cubicBezTo>
                <a:cubicBezTo>
                  <a:pt x="1012" y="803"/>
                  <a:pt x="803" y="1012"/>
                  <a:pt x="552" y="1012"/>
                </a:cubicBezTo>
                <a:close/>
                <a:moveTo>
                  <a:pt x="836" y="410"/>
                </a:moveTo>
                <a:cubicBezTo>
                  <a:pt x="845" y="419"/>
                  <a:pt x="845" y="435"/>
                  <a:pt x="828" y="452"/>
                </a:cubicBezTo>
                <a:cubicBezTo>
                  <a:pt x="560" y="636"/>
                  <a:pt x="560" y="636"/>
                  <a:pt x="560" y="636"/>
                </a:cubicBezTo>
                <a:cubicBezTo>
                  <a:pt x="552" y="636"/>
                  <a:pt x="552" y="636"/>
                  <a:pt x="544" y="636"/>
                </a:cubicBezTo>
                <a:cubicBezTo>
                  <a:pt x="544" y="636"/>
                  <a:pt x="535" y="636"/>
                  <a:pt x="527" y="636"/>
                </a:cubicBezTo>
                <a:cubicBezTo>
                  <a:pt x="518" y="628"/>
                  <a:pt x="518" y="619"/>
                  <a:pt x="518" y="611"/>
                </a:cubicBezTo>
                <a:cubicBezTo>
                  <a:pt x="518" y="218"/>
                  <a:pt x="518" y="218"/>
                  <a:pt x="518" y="218"/>
                </a:cubicBezTo>
                <a:cubicBezTo>
                  <a:pt x="518" y="201"/>
                  <a:pt x="527" y="184"/>
                  <a:pt x="544" y="184"/>
                </a:cubicBezTo>
                <a:cubicBezTo>
                  <a:pt x="560" y="184"/>
                  <a:pt x="577" y="201"/>
                  <a:pt x="577" y="218"/>
                </a:cubicBezTo>
                <a:cubicBezTo>
                  <a:pt x="577" y="552"/>
                  <a:pt x="577" y="552"/>
                  <a:pt x="577" y="552"/>
                </a:cubicBezTo>
                <a:cubicBezTo>
                  <a:pt x="795" y="402"/>
                  <a:pt x="795" y="402"/>
                  <a:pt x="795" y="402"/>
                </a:cubicBezTo>
                <a:cubicBezTo>
                  <a:pt x="811" y="393"/>
                  <a:pt x="828" y="393"/>
                  <a:pt x="836" y="410"/>
                </a:cubicBezTo>
                <a:close/>
                <a:moveTo>
                  <a:pt x="836" y="410"/>
                </a:moveTo>
                <a:lnTo>
                  <a:pt x="836" y="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82937" tIns="91468" rIns="182937" bIns="91468" anchor="ctr"/>
          <a:lstStyle/>
          <a:p>
            <a:pPr>
              <a:defRPr/>
            </a:pPr>
            <a:endParaRPr lang="en-US" sz="2701" dirty="0">
              <a:latin typeface="Roboto Light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4D7359A-2143-4424-BC3E-7A820DBC457F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81730" y="3282815"/>
            <a:ext cx="4401937" cy="2559185"/>
          </a:xfrm>
          <a:prstGeom prst="rect">
            <a:avLst/>
          </a:prstGeom>
        </p:spPr>
      </p:pic>
      <p:pic>
        <p:nvPicPr>
          <p:cNvPr id="6146" name="Picture 2" descr="animated computer GIF">
            <a:extLst>
              <a:ext uri="{FF2B5EF4-FFF2-40B4-BE49-F238E27FC236}">
                <a16:creationId xmlns:a16="http://schemas.microsoft.com/office/drawing/2014/main" id="{929C9269-F1B1-4949-8939-F5EE1F6C6B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666" y="3282815"/>
            <a:ext cx="2128706" cy="12204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502FBD-BE35-4A9B-99A7-1BFD4D8B8C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715" y="5130801"/>
            <a:ext cx="7001007" cy="1468888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9F0F3C8-0C56-410E-B1CE-24E230EAB6E3}"/>
              </a:ext>
            </a:extLst>
          </p:cNvPr>
          <p:cNvCxnSpPr/>
          <p:nvPr/>
        </p:nvCxnSpPr>
        <p:spPr>
          <a:xfrm>
            <a:off x="5096933" y="3429000"/>
            <a:ext cx="2040467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8E1B5B62-1F60-4985-90D3-2C2087AB1242}"/>
              </a:ext>
            </a:extLst>
          </p:cNvPr>
          <p:cNvCxnSpPr/>
          <p:nvPr/>
        </p:nvCxnSpPr>
        <p:spPr>
          <a:xfrm>
            <a:off x="7137400" y="3390369"/>
            <a:ext cx="0" cy="153246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0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22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9A2592C-D81D-4453-BC54-2DAF3C686294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4F80D80B-3B6D-44A3-9446-711AC23B3BC8}"/>
              </a:ext>
            </a:extLst>
          </p:cNvPr>
          <p:cNvSpPr txBox="1"/>
          <p:nvPr/>
        </p:nvSpPr>
        <p:spPr>
          <a:xfrm>
            <a:off x="11800831" y="390383"/>
            <a:ext cx="39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P.9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A03540-4A9F-418E-8ECB-D2DC6894F652}"/>
              </a:ext>
            </a:extLst>
          </p:cNvPr>
          <p:cNvSpPr/>
          <p:nvPr/>
        </p:nvSpPr>
        <p:spPr>
          <a:xfrm>
            <a:off x="5175650" y="189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5F5467F2-73B4-4342-9430-8D154D2B561E}"/>
              </a:ext>
            </a:extLst>
          </p:cNvPr>
          <p:cNvSpPr txBox="1">
            <a:spLocks/>
          </p:cNvSpPr>
          <p:nvPr/>
        </p:nvSpPr>
        <p:spPr>
          <a:xfrm>
            <a:off x="381730" y="6921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FFFFFF"/>
                </a:solidFill>
                <a:latin typeface="Bebas Neue"/>
              </a:rPr>
              <a:t>III – Projet d’intégration WMS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8F2FFBBA-FC62-487A-9459-5A5CD4C5DD1A}"/>
              </a:ext>
            </a:extLst>
          </p:cNvPr>
          <p:cNvSpPr txBox="1"/>
          <p:nvPr/>
        </p:nvSpPr>
        <p:spPr>
          <a:xfrm>
            <a:off x="298882" y="1656294"/>
            <a:ext cx="115942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Avant mon arrivé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400 lignes en moyenne saisies par jours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4 assistantes affectées à cette tâche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Mise en place d’une solution informatique (application TEDI)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30D4470-F1C0-431B-A5DE-B2A1DE49FF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213" y="2771695"/>
            <a:ext cx="743275" cy="743275"/>
          </a:xfrm>
          <a:prstGeom prst="rect">
            <a:avLst/>
          </a:prstGeom>
        </p:spPr>
      </p:pic>
      <p:sp>
        <p:nvSpPr>
          <p:cNvPr id="19" name="Freeform 109">
            <a:extLst>
              <a:ext uri="{FF2B5EF4-FFF2-40B4-BE49-F238E27FC236}">
                <a16:creationId xmlns:a16="http://schemas.microsoft.com/office/drawing/2014/main" id="{A0DA36EA-6790-41C8-B7FC-F4C28AAD7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244" y="1933046"/>
            <a:ext cx="275454" cy="313389"/>
          </a:xfrm>
          <a:custGeom>
            <a:avLst/>
            <a:gdLst>
              <a:gd name="T0" fmla="*/ 552 w 1105"/>
              <a:gd name="T1" fmla="*/ 0 h 1105"/>
              <a:gd name="T2" fmla="*/ 0 w 1105"/>
              <a:gd name="T3" fmla="*/ 552 h 1105"/>
              <a:gd name="T4" fmla="*/ 552 w 1105"/>
              <a:gd name="T5" fmla="*/ 1104 h 1105"/>
              <a:gd name="T6" fmla="*/ 1104 w 1105"/>
              <a:gd name="T7" fmla="*/ 552 h 1105"/>
              <a:gd name="T8" fmla="*/ 552 w 1105"/>
              <a:gd name="T9" fmla="*/ 0 h 1105"/>
              <a:gd name="T10" fmla="*/ 552 w 1105"/>
              <a:gd name="T11" fmla="*/ 1012 h 1105"/>
              <a:gd name="T12" fmla="*/ 84 w 1105"/>
              <a:gd name="T13" fmla="*/ 552 h 1105"/>
              <a:gd name="T14" fmla="*/ 552 w 1105"/>
              <a:gd name="T15" fmla="*/ 84 h 1105"/>
              <a:gd name="T16" fmla="*/ 1012 w 1105"/>
              <a:gd name="T17" fmla="*/ 552 h 1105"/>
              <a:gd name="T18" fmla="*/ 552 w 1105"/>
              <a:gd name="T19" fmla="*/ 1012 h 1105"/>
              <a:gd name="T20" fmla="*/ 836 w 1105"/>
              <a:gd name="T21" fmla="*/ 410 h 1105"/>
              <a:gd name="T22" fmla="*/ 828 w 1105"/>
              <a:gd name="T23" fmla="*/ 452 h 1105"/>
              <a:gd name="T24" fmla="*/ 560 w 1105"/>
              <a:gd name="T25" fmla="*/ 636 h 1105"/>
              <a:gd name="T26" fmla="*/ 544 w 1105"/>
              <a:gd name="T27" fmla="*/ 636 h 1105"/>
              <a:gd name="T28" fmla="*/ 527 w 1105"/>
              <a:gd name="T29" fmla="*/ 636 h 1105"/>
              <a:gd name="T30" fmla="*/ 518 w 1105"/>
              <a:gd name="T31" fmla="*/ 611 h 1105"/>
              <a:gd name="T32" fmla="*/ 518 w 1105"/>
              <a:gd name="T33" fmla="*/ 218 h 1105"/>
              <a:gd name="T34" fmla="*/ 544 w 1105"/>
              <a:gd name="T35" fmla="*/ 184 h 1105"/>
              <a:gd name="T36" fmla="*/ 577 w 1105"/>
              <a:gd name="T37" fmla="*/ 218 h 1105"/>
              <a:gd name="T38" fmla="*/ 577 w 1105"/>
              <a:gd name="T39" fmla="*/ 552 h 1105"/>
              <a:gd name="T40" fmla="*/ 795 w 1105"/>
              <a:gd name="T41" fmla="*/ 402 h 1105"/>
              <a:gd name="T42" fmla="*/ 836 w 1105"/>
              <a:gd name="T43" fmla="*/ 410 h 1105"/>
              <a:gd name="T44" fmla="*/ 836 w 1105"/>
              <a:gd name="T45" fmla="*/ 410 h 1105"/>
              <a:gd name="T46" fmla="*/ 836 w 1105"/>
              <a:gd name="T47" fmla="*/ 410 h 1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05" h="1105">
                <a:moveTo>
                  <a:pt x="552" y="0"/>
                </a:moveTo>
                <a:cubicBezTo>
                  <a:pt x="243" y="0"/>
                  <a:pt x="0" y="243"/>
                  <a:pt x="0" y="552"/>
                </a:cubicBezTo>
                <a:cubicBezTo>
                  <a:pt x="0" y="853"/>
                  <a:pt x="243" y="1104"/>
                  <a:pt x="552" y="1104"/>
                </a:cubicBezTo>
                <a:cubicBezTo>
                  <a:pt x="853" y="1104"/>
                  <a:pt x="1104" y="853"/>
                  <a:pt x="1104" y="552"/>
                </a:cubicBezTo>
                <a:cubicBezTo>
                  <a:pt x="1104" y="243"/>
                  <a:pt x="853" y="0"/>
                  <a:pt x="552" y="0"/>
                </a:cubicBezTo>
                <a:close/>
                <a:moveTo>
                  <a:pt x="552" y="1012"/>
                </a:moveTo>
                <a:cubicBezTo>
                  <a:pt x="293" y="1012"/>
                  <a:pt x="84" y="803"/>
                  <a:pt x="84" y="552"/>
                </a:cubicBezTo>
                <a:cubicBezTo>
                  <a:pt x="84" y="293"/>
                  <a:pt x="293" y="84"/>
                  <a:pt x="552" y="84"/>
                </a:cubicBezTo>
                <a:cubicBezTo>
                  <a:pt x="803" y="84"/>
                  <a:pt x="1012" y="293"/>
                  <a:pt x="1012" y="552"/>
                </a:cubicBezTo>
                <a:cubicBezTo>
                  <a:pt x="1012" y="803"/>
                  <a:pt x="803" y="1012"/>
                  <a:pt x="552" y="1012"/>
                </a:cubicBezTo>
                <a:close/>
                <a:moveTo>
                  <a:pt x="836" y="410"/>
                </a:moveTo>
                <a:cubicBezTo>
                  <a:pt x="845" y="419"/>
                  <a:pt x="845" y="435"/>
                  <a:pt x="828" y="452"/>
                </a:cubicBezTo>
                <a:cubicBezTo>
                  <a:pt x="560" y="636"/>
                  <a:pt x="560" y="636"/>
                  <a:pt x="560" y="636"/>
                </a:cubicBezTo>
                <a:cubicBezTo>
                  <a:pt x="552" y="636"/>
                  <a:pt x="552" y="636"/>
                  <a:pt x="544" y="636"/>
                </a:cubicBezTo>
                <a:cubicBezTo>
                  <a:pt x="544" y="636"/>
                  <a:pt x="535" y="636"/>
                  <a:pt x="527" y="636"/>
                </a:cubicBezTo>
                <a:cubicBezTo>
                  <a:pt x="518" y="628"/>
                  <a:pt x="518" y="619"/>
                  <a:pt x="518" y="611"/>
                </a:cubicBezTo>
                <a:cubicBezTo>
                  <a:pt x="518" y="218"/>
                  <a:pt x="518" y="218"/>
                  <a:pt x="518" y="218"/>
                </a:cubicBezTo>
                <a:cubicBezTo>
                  <a:pt x="518" y="201"/>
                  <a:pt x="527" y="184"/>
                  <a:pt x="544" y="184"/>
                </a:cubicBezTo>
                <a:cubicBezTo>
                  <a:pt x="560" y="184"/>
                  <a:pt x="577" y="201"/>
                  <a:pt x="577" y="218"/>
                </a:cubicBezTo>
                <a:cubicBezTo>
                  <a:pt x="577" y="552"/>
                  <a:pt x="577" y="552"/>
                  <a:pt x="577" y="552"/>
                </a:cubicBezTo>
                <a:cubicBezTo>
                  <a:pt x="795" y="402"/>
                  <a:pt x="795" y="402"/>
                  <a:pt x="795" y="402"/>
                </a:cubicBezTo>
                <a:cubicBezTo>
                  <a:pt x="811" y="393"/>
                  <a:pt x="828" y="393"/>
                  <a:pt x="836" y="410"/>
                </a:cubicBezTo>
                <a:close/>
                <a:moveTo>
                  <a:pt x="836" y="410"/>
                </a:moveTo>
                <a:lnTo>
                  <a:pt x="836" y="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82937" tIns="91468" rIns="182937" bIns="91468" anchor="ctr"/>
          <a:lstStyle/>
          <a:p>
            <a:pPr>
              <a:defRPr/>
            </a:pPr>
            <a:endParaRPr lang="en-US" sz="2701" dirty="0">
              <a:latin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40300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9A2592C-D81D-4453-BC54-2DAF3C686294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4F80D80B-3B6D-44A3-9446-711AC23B3BC8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P.10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4A03540-4A9F-418E-8ECB-D2DC6894F652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9151DDA-7F06-4BE9-A5BC-CA0155AFC8CE}"/>
              </a:ext>
            </a:extLst>
          </p:cNvPr>
          <p:cNvSpPr txBox="1"/>
          <p:nvPr/>
        </p:nvSpPr>
        <p:spPr>
          <a:xfrm>
            <a:off x="328475" y="1455938"/>
            <a:ext cx="115942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A mon arrivé 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Première étape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Effectuer des saisies dans le WMS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Consulter les utilisateurs pour voir leurs attentes et </a:t>
            </a:r>
          </a:p>
          <a:p>
            <a:r>
              <a:rPr lang="fr-FR" dirty="0">
                <a:solidFill>
                  <a:schemeClr val="bg1"/>
                </a:solidFill>
              </a:rPr>
              <a:t>      comprendre le fonctionnement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Analyser les défauts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Mettre à jour les données existantes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Deuxième étape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QQOQCCP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GANTT prévisionnel / réel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153" y="1739404"/>
            <a:ext cx="296713" cy="29671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94472BA-5CEA-469E-8C96-7BC57375B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866" y="830727"/>
            <a:ext cx="5105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2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9151DDA-7F06-4BE9-A5BC-CA0155AFC8CE}"/>
              </a:ext>
            </a:extLst>
          </p:cNvPr>
          <p:cNvSpPr txBox="1"/>
          <p:nvPr/>
        </p:nvSpPr>
        <p:spPr>
          <a:xfrm>
            <a:off x="328475" y="1455938"/>
            <a:ext cx="1159423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A mon arrivé 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Prendre le relais sur le développement pour améliorer la solution informatique nommée application TEDI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Intermédiaire MC-MEDIA, Item Informatique, service logistique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Diagramme en grande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B38E6AA-3E44-4175-AEE9-C54EF947766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4" y="5446695"/>
            <a:ext cx="8074931" cy="1055358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A39434AB-D269-4AD4-9FFC-02DA6F874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939" y="3520580"/>
            <a:ext cx="976799" cy="976799"/>
          </a:xfrm>
          <a:prstGeom prst="rect">
            <a:avLst/>
          </a:prstGeom>
        </p:spPr>
      </p:pic>
      <p:pic>
        <p:nvPicPr>
          <p:cNvPr id="24" name="Picture 6" descr="RÃ©sultat de recherche d'images pour &quot;logo mc media&quot;">
            <a:extLst>
              <a:ext uri="{FF2B5EF4-FFF2-40B4-BE49-F238E27FC236}">
                <a16:creationId xmlns:a16="http://schemas.microsoft.com/office/drawing/2014/main" id="{E55D7CEB-60F3-43B9-9511-E0F2A8F04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738" y="2347900"/>
            <a:ext cx="1749425" cy="174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://www.iteminfo.fr/wp-content/uploads/2014/11/logo_union-e1526391985613.png">
            <a:extLst>
              <a:ext uri="{FF2B5EF4-FFF2-40B4-BE49-F238E27FC236}">
                <a16:creationId xmlns:a16="http://schemas.microsoft.com/office/drawing/2014/main" id="{66360645-26DB-487A-A879-DB2FFF738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25" y="4295498"/>
            <a:ext cx="2000250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Flèche : double flèche verticale 29">
            <a:extLst>
              <a:ext uri="{FF2B5EF4-FFF2-40B4-BE49-F238E27FC236}">
                <a16:creationId xmlns:a16="http://schemas.microsoft.com/office/drawing/2014/main" id="{CBEAF024-3579-4F83-8CFA-A3B02A29F73B}"/>
              </a:ext>
            </a:extLst>
          </p:cNvPr>
          <p:cNvSpPr/>
          <p:nvPr/>
        </p:nvSpPr>
        <p:spPr>
          <a:xfrm rot="17136147">
            <a:off x="7353005" y="4036464"/>
            <a:ext cx="393700" cy="1155004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1" name="Flèche : double flèche verticale 30">
            <a:extLst>
              <a:ext uri="{FF2B5EF4-FFF2-40B4-BE49-F238E27FC236}">
                <a16:creationId xmlns:a16="http://schemas.microsoft.com/office/drawing/2014/main" id="{7A5AE5B9-73FE-467F-9562-D27F24898C97}"/>
              </a:ext>
            </a:extLst>
          </p:cNvPr>
          <p:cNvSpPr/>
          <p:nvPr/>
        </p:nvSpPr>
        <p:spPr>
          <a:xfrm rot="15386771">
            <a:off x="7353006" y="2943077"/>
            <a:ext cx="393700" cy="1155004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Flèche : double flèche verticale 31">
            <a:extLst>
              <a:ext uri="{FF2B5EF4-FFF2-40B4-BE49-F238E27FC236}">
                <a16:creationId xmlns:a16="http://schemas.microsoft.com/office/drawing/2014/main" id="{0DE777F5-F2C9-4CAC-9418-F40E35F1BDAE}"/>
              </a:ext>
            </a:extLst>
          </p:cNvPr>
          <p:cNvSpPr/>
          <p:nvPr/>
        </p:nvSpPr>
        <p:spPr>
          <a:xfrm rot="16200000">
            <a:off x="4849494" y="3431477"/>
            <a:ext cx="393700" cy="1155004"/>
          </a:xfrm>
          <a:prstGeom prst="up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36FB56A4-AB77-4D64-B13A-877BF8155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107" y="3617880"/>
            <a:ext cx="2551832" cy="74197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2D64F87-E6EA-472A-8F04-A85D8748EF58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2D18A4-BC33-4AE8-AF13-5A05B9AE4E16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2E4636A-1D7B-4AB4-A114-AD5F9F8963F5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P.11</a:t>
            </a:r>
          </a:p>
        </p:txBody>
      </p:sp>
    </p:spTree>
    <p:extLst>
      <p:ext uri="{BB962C8B-B14F-4D97-AF65-F5344CB8AC3E}">
        <p14:creationId xmlns:p14="http://schemas.microsoft.com/office/powerpoint/2010/main" val="406831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9151DDA-7F06-4BE9-A5BC-CA0155AFC8CE}"/>
              </a:ext>
            </a:extLst>
          </p:cNvPr>
          <p:cNvSpPr txBox="1"/>
          <p:nvPr/>
        </p:nvSpPr>
        <p:spPr>
          <a:xfrm>
            <a:off x="328475" y="1455938"/>
            <a:ext cx="115942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C’est qui TEDI ?</a:t>
            </a:r>
            <a:endParaRPr lang="fr-FR" dirty="0">
              <a:solidFill>
                <a:schemeClr val="bg1"/>
              </a:solidFill>
            </a:endParaRPr>
          </a:p>
          <a:p>
            <a:endParaRPr lang="fr-FR" b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Une application qui reçoit des fichiers Excel, récupère certaines données pour les mettre en forme sur un nouveau fichier Excel. Ce fichier est ensuite intégré dans le WMS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Solution informatique hébergée chez MC-MEDIA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656710B-842C-45D2-935B-9DEC2749AD3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328476" y="3657600"/>
            <a:ext cx="5386524" cy="1973951"/>
          </a:xfrm>
          <a:prstGeom prst="rect">
            <a:avLst/>
          </a:prstGeom>
        </p:spPr>
      </p:pic>
      <p:sp>
        <p:nvSpPr>
          <p:cNvPr id="27" name="Flèche : bas 26">
            <a:extLst>
              <a:ext uri="{FF2B5EF4-FFF2-40B4-BE49-F238E27FC236}">
                <a16:creationId xmlns:a16="http://schemas.microsoft.com/office/drawing/2014/main" id="{724950AD-A03D-4BE9-A730-F5AF37488862}"/>
              </a:ext>
            </a:extLst>
          </p:cNvPr>
          <p:cNvSpPr/>
          <p:nvPr/>
        </p:nvSpPr>
        <p:spPr>
          <a:xfrm rot="16200000">
            <a:off x="6549826" y="4247196"/>
            <a:ext cx="304800" cy="117841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dirty="0"/>
          </a:p>
        </p:txBody>
      </p:sp>
      <p:sp>
        <p:nvSpPr>
          <p:cNvPr id="29" name="Zone de texte 102">
            <a:extLst>
              <a:ext uri="{FF2B5EF4-FFF2-40B4-BE49-F238E27FC236}">
                <a16:creationId xmlns:a16="http://schemas.microsoft.com/office/drawing/2014/main" id="{41325B55-F57B-4C81-92C9-0386148DBD03}"/>
              </a:ext>
            </a:extLst>
          </p:cNvPr>
          <p:cNvSpPr txBox="1"/>
          <p:nvPr/>
        </p:nvSpPr>
        <p:spPr>
          <a:xfrm>
            <a:off x="5389314" y="5751628"/>
            <a:ext cx="2695575" cy="799118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fr-FR" sz="1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Fichier Excel « type » au format .xlsx transformer par l’application TEDI avant l’intégration dans le WMS au format .CSV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B599C8DB-2890-4772-9933-921E94F673AF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700" y="3657600"/>
            <a:ext cx="3699775" cy="202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2" descr="RÃ©sultat de recherche d'images pour &quot;logo developpement informatique excel&quot;">
            <a:extLst>
              <a:ext uri="{FF2B5EF4-FFF2-40B4-BE49-F238E27FC236}">
                <a16:creationId xmlns:a16="http://schemas.microsoft.com/office/drawing/2014/main" id="{68164F2B-C9D7-4F68-89BE-9528A66B7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867" y="5521817"/>
            <a:ext cx="1725870" cy="93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7ECC6BEC-89BD-4246-804F-33A66240A44E}"/>
              </a:ext>
            </a:extLst>
          </p:cNvPr>
          <p:cNvSpPr txBox="1"/>
          <p:nvPr/>
        </p:nvSpPr>
        <p:spPr>
          <a:xfrm>
            <a:off x="2548753" y="5770326"/>
            <a:ext cx="102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.xls</a:t>
            </a:r>
          </a:p>
          <a:p>
            <a:r>
              <a:rPr lang="fr-FR" dirty="0">
                <a:solidFill>
                  <a:schemeClr val="bg1"/>
                </a:solidFill>
              </a:rPr>
              <a:t>.xlsx .xlsm</a:t>
            </a:r>
          </a:p>
        </p:txBody>
      </p:sp>
      <p:pic>
        <p:nvPicPr>
          <p:cNvPr id="39" name="Picture 2" descr="RÃ©sultat de recherche d'images pour &quot;logo developpement informatique excel&quot;">
            <a:extLst>
              <a:ext uri="{FF2B5EF4-FFF2-40B4-BE49-F238E27FC236}">
                <a16:creationId xmlns:a16="http://schemas.microsoft.com/office/drawing/2014/main" id="{93E8F75E-CAA4-4DDE-8B94-FAA38BA95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078" y="5686161"/>
            <a:ext cx="1725870" cy="93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F2AC570A-9FAB-4BB8-8207-9DED7BC0102A}"/>
              </a:ext>
            </a:extLst>
          </p:cNvPr>
          <p:cNvSpPr txBox="1"/>
          <p:nvPr/>
        </p:nvSpPr>
        <p:spPr>
          <a:xfrm>
            <a:off x="9699371" y="5961201"/>
            <a:ext cx="1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.csv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D82736-2796-42F9-BA24-14599668BE76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8A4D34D-E65A-4852-AE44-193D111D7E17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2E1B2A1-33F4-42B6-81D5-35F9934246AE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P.12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5EAA78D7-4D08-4FC9-A758-A932CB435A75}"/>
              </a:ext>
            </a:extLst>
          </p:cNvPr>
          <p:cNvPicPr>
            <a:picLocks noChangeAspect="1"/>
          </p:cNvPicPr>
          <p:nvPr/>
        </p:nvPicPr>
        <p:blipFill>
          <a:blip r:embed="rId10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27" y="4372530"/>
            <a:ext cx="315989" cy="31147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41223ED-668D-47E4-8466-2DD6E663CEB8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37" y="4222180"/>
            <a:ext cx="207763" cy="2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1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/>
      <p:bldP spid="38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85B6305E-2DF5-47CE-9785-F3A457F15F81}"/>
              </a:ext>
            </a:extLst>
          </p:cNvPr>
          <p:cNvSpPr txBox="1"/>
          <p:nvPr/>
        </p:nvSpPr>
        <p:spPr>
          <a:xfrm>
            <a:off x="328475" y="1455938"/>
            <a:ext cx="115942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Principe de l’application TEDI (développé en Python 3.7.2)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L’utilisateur envoie le fichier Excel sur une adresse 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L’application récupère dans la boite mail le fichier et extrait les données pour mettre dans un fichier Excel CSV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Envoi du fichier Excel CSV dans le WMS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Un bon est créé avec les données contenues dans le fichier Excel CSV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L’utilisateur accède au bon, effectue une recherche pour récupérer les produits en stocks et valide le bon (si nécessaire)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23" name="Picture 2" descr="RÃ©sultat de recherche d'images pour &quot;logo developpement informatique excel&quot;">
            <a:extLst>
              <a:ext uri="{FF2B5EF4-FFF2-40B4-BE49-F238E27FC236}">
                <a16:creationId xmlns:a16="http://schemas.microsoft.com/office/drawing/2014/main" id="{9DF9D2FA-3EA5-4A3A-BE17-E4BAC5E7C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01" y="5095097"/>
            <a:ext cx="1725870" cy="93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08CD0F4-1834-447B-8927-17C4F4056E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9" y="4913662"/>
            <a:ext cx="976799" cy="976799"/>
          </a:xfrm>
          <a:prstGeom prst="rect">
            <a:avLst/>
          </a:prstGeom>
        </p:spPr>
      </p:pic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5824F524-6E3A-4ACE-8DEA-C2B72B1496A8}"/>
              </a:ext>
            </a:extLst>
          </p:cNvPr>
          <p:cNvSpPr/>
          <p:nvPr/>
        </p:nvSpPr>
        <p:spPr>
          <a:xfrm>
            <a:off x="2237580" y="5402061"/>
            <a:ext cx="696913" cy="39548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8" name="Picture 2" descr="RÃ©sultat de recherche d'images pour &quot;logo outlook png&quot;">
            <a:extLst>
              <a:ext uri="{FF2B5EF4-FFF2-40B4-BE49-F238E27FC236}">
                <a16:creationId xmlns:a16="http://schemas.microsoft.com/office/drawing/2014/main" id="{1188C080-13F9-485F-AB50-F75B8AF93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768" y="5202035"/>
            <a:ext cx="778218" cy="7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459C2DD-D89B-4C69-97F6-F98501762AF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73" y="5027720"/>
            <a:ext cx="891861" cy="123011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AC773E2-1477-4416-A262-4B825C28FC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420" y="5471929"/>
            <a:ext cx="1785938" cy="378723"/>
          </a:xfrm>
          <a:prstGeom prst="rect">
            <a:avLst/>
          </a:prstGeom>
        </p:spPr>
      </p:pic>
      <p:pic>
        <p:nvPicPr>
          <p:cNvPr id="32" name="Picture 2" descr="RÃ©sultat de recherche d'images pour &quot;logo developpement informatique excel&quot;">
            <a:extLst>
              <a:ext uri="{FF2B5EF4-FFF2-40B4-BE49-F238E27FC236}">
                <a16:creationId xmlns:a16="http://schemas.microsoft.com/office/drawing/2014/main" id="{70D1ED10-52AC-486D-87E7-97C5658E1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4942" y="5126118"/>
            <a:ext cx="1725870" cy="93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Flèche : droite rayée 33">
            <a:extLst>
              <a:ext uri="{FF2B5EF4-FFF2-40B4-BE49-F238E27FC236}">
                <a16:creationId xmlns:a16="http://schemas.microsoft.com/office/drawing/2014/main" id="{2DAF13D8-BE87-4DF6-B3A1-60DF55D9C9CD}"/>
              </a:ext>
            </a:extLst>
          </p:cNvPr>
          <p:cNvSpPr/>
          <p:nvPr/>
        </p:nvSpPr>
        <p:spPr>
          <a:xfrm>
            <a:off x="8681708" y="5445034"/>
            <a:ext cx="992097" cy="395485"/>
          </a:xfrm>
          <a:prstGeom prst="strip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76713F28-3747-451C-9041-234F3488CDBC}"/>
              </a:ext>
            </a:extLst>
          </p:cNvPr>
          <p:cNvSpPr txBox="1"/>
          <p:nvPr/>
        </p:nvSpPr>
        <p:spPr>
          <a:xfrm>
            <a:off x="1516557" y="5804958"/>
            <a:ext cx="1029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.xls</a:t>
            </a:r>
          </a:p>
          <a:p>
            <a:r>
              <a:rPr lang="fr-FR" dirty="0">
                <a:solidFill>
                  <a:schemeClr val="bg1"/>
                </a:solidFill>
              </a:rPr>
              <a:t>.xlsx .xlsm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9CBB321E-0C9C-4E39-9F96-9144AAFC15E5}"/>
              </a:ext>
            </a:extLst>
          </p:cNvPr>
          <p:cNvSpPr txBox="1"/>
          <p:nvPr/>
        </p:nvSpPr>
        <p:spPr>
          <a:xfrm>
            <a:off x="7812401" y="5837504"/>
            <a:ext cx="1029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.csv</a:t>
            </a:r>
          </a:p>
        </p:txBody>
      </p:sp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D048E135-C289-4EDC-823B-F019E58EFB6E}"/>
              </a:ext>
            </a:extLst>
          </p:cNvPr>
          <p:cNvSpPr/>
          <p:nvPr/>
        </p:nvSpPr>
        <p:spPr>
          <a:xfrm>
            <a:off x="4505865" y="5388245"/>
            <a:ext cx="696913" cy="39548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0" name="Flèche : droite 39">
            <a:extLst>
              <a:ext uri="{FF2B5EF4-FFF2-40B4-BE49-F238E27FC236}">
                <a16:creationId xmlns:a16="http://schemas.microsoft.com/office/drawing/2014/main" id="{6F0F5C7B-FE4B-4862-9398-6D65CB3AE751}"/>
              </a:ext>
            </a:extLst>
          </p:cNvPr>
          <p:cNvSpPr/>
          <p:nvPr/>
        </p:nvSpPr>
        <p:spPr>
          <a:xfrm>
            <a:off x="6673845" y="5445034"/>
            <a:ext cx="696913" cy="395486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7F2D42-573D-4C31-B058-EC5786CAFD3C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A739E9C-3953-48CC-BEF9-EA64035082D6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2512CEC6-B913-46D6-B4C3-AFFD16AE1A13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P.13</a:t>
            </a:r>
          </a:p>
        </p:txBody>
      </p:sp>
      <p:pic>
        <p:nvPicPr>
          <p:cNvPr id="44" name="Image 43">
            <a:extLst>
              <a:ext uri="{FF2B5EF4-FFF2-40B4-BE49-F238E27FC236}">
                <a16:creationId xmlns:a16="http://schemas.microsoft.com/office/drawing/2014/main" id="{FED08C3B-1231-4BA1-AE5A-A33715B56EF4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504" y="4716245"/>
            <a:ext cx="315989" cy="31147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0D017860-45EC-4C84-98F0-FAE86A34C02D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614" y="4565895"/>
            <a:ext cx="207763" cy="204774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F30241D7-0612-4803-946A-37B9A24CA70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003" y="1775856"/>
            <a:ext cx="315989" cy="311475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3BDB4AC5-0346-49CD-8632-2771FFC03F67}"/>
              </a:ext>
            </a:extLst>
          </p:cNvPr>
          <p:cNvPicPr>
            <a:picLocks noChangeAspect="1"/>
          </p:cNvPicPr>
          <p:nvPr/>
        </p:nvPicPr>
        <p:blipFill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13" y="1625506"/>
            <a:ext cx="207763" cy="204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7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4" grpId="0" animBg="1"/>
      <p:bldP spid="36" grpId="0"/>
      <p:bldP spid="37" grpId="0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Plusieurs possibilités pour l’intégration 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Pour un client :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Toutes les données sont dans le fichier 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fr-FR" dirty="0">
                <a:solidFill>
                  <a:schemeClr val="bg1"/>
                </a:solidFill>
              </a:rPr>
              <a:t> Développement d’un fichier JSON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Manque de données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Demande d’ajout des données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lvl="1"/>
            <a:r>
              <a:rPr lang="fr-FR" dirty="0">
                <a:solidFill>
                  <a:schemeClr val="bg1"/>
                </a:solidFill>
              </a:rPr>
              <a:t>Ou</a:t>
            </a:r>
          </a:p>
          <a:p>
            <a:pPr lvl="1"/>
            <a:endParaRPr lang="fr-FR" dirty="0">
              <a:solidFill>
                <a:schemeClr val="bg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Création d’un fichier sur-mesure ou création d’un outil dédié répondant aux contraintes du client et de l’intégration + fichier JSON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1026" name="Picture 2" descr="RÃ©sultat de recherche d'images pour &quot;logo fleche multidirectionnelle&quot;">
            <a:extLst>
              <a:ext uri="{FF2B5EF4-FFF2-40B4-BE49-F238E27FC236}">
                <a16:creationId xmlns:a16="http://schemas.microsoft.com/office/drawing/2014/main" id="{95C9DFBB-CAC0-4D91-B027-9C19A87A0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9941" y1="42480" x2="39941" y2="42480"/>
                        <a14:foregroundMark x1="74316" y1="36719" x2="74316" y2="36719"/>
                        <a14:foregroundMark x1="37305" y1="70117" x2="37305" y2="70117"/>
                        <a14:foregroundMark x1="62891" y1="68750" x2="62891" y2="68750"/>
                        <a14:foregroundMark x1="71875" y1="62402" x2="77637" y2="50586"/>
                        <a14:foregroundMark x1="28906" y1="33301" x2="23438" y2="44922"/>
                        <a14:foregroundMark x1="35254" y1="67676" x2="45410" y2="76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26" y="1455152"/>
            <a:ext cx="78105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EEA7128-5CA7-4999-91C3-14BF1EFD1A0C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31C3B4-B72A-4B38-8F06-3FED6D982A7D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311A79-F9D2-434F-88DB-C795764BAD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779" b="78766" l="51758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106">
            <a:off x="7271228" y="2743150"/>
            <a:ext cx="973767" cy="52397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81C631A-43E5-4B88-BDA4-57FED5DC96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508" b="77495" l="7324" r="479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37" y="3208895"/>
            <a:ext cx="1203710" cy="6477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1E81FEB-9377-46CB-AD3B-52E69D9B220B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P.14</a:t>
            </a:r>
          </a:p>
        </p:txBody>
      </p:sp>
    </p:spTree>
    <p:extLst>
      <p:ext uri="{BB962C8B-B14F-4D97-AF65-F5344CB8AC3E}">
        <p14:creationId xmlns:p14="http://schemas.microsoft.com/office/powerpoint/2010/main" val="40465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Développement 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Qu’est ce qu’un fichier JSON ?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Un fichier JSON est un format de données textuelles léger permettant l’échange de données. Il sert à transférer des données entre des langages de développement.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2" name="Picture 2" descr="RÃ©sultat de recherche d'images pour &quot;logo developpement json&quot;">
            <a:extLst>
              <a:ext uri="{FF2B5EF4-FFF2-40B4-BE49-F238E27FC236}">
                <a16:creationId xmlns:a16="http://schemas.microsoft.com/office/drawing/2014/main" id="{7F5D42F1-0247-453B-947C-9FA27AF76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36" y="1617155"/>
            <a:ext cx="415276" cy="4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BD4798C-06A0-4002-BFE5-2BEC963C4E9B}"/>
              </a:ext>
            </a:extLst>
          </p:cNvPr>
          <p:cNvGrpSpPr/>
          <p:nvPr/>
        </p:nvGrpSpPr>
        <p:grpSpPr>
          <a:xfrm>
            <a:off x="328475" y="3856595"/>
            <a:ext cx="3981587" cy="2314445"/>
            <a:chOff x="328475" y="3856595"/>
            <a:chExt cx="3981587" cy="231444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B7F52A6-0EFB-45B3-A55E-27D71656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2249" y="4310649"/>
              <a:ext cx="3947813" cy="1860391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490B97A-5256-4A11-8CFD-3A2CD5ABB767}"/>
                </a:ext>
              </a:extLst>
            </p:cNvPr>
            <p:cNvSpPr txBox="1"/>
            <p:nvPr/>
          </p:nvSpPr>
          <p:spPr>
            <a:xfrm>
              <a:off x="328475" y="3856595"/>
              <a:ext cx="3640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FFFF"/>
                  </a:solidFill>
                </a:rPr>
                <a:t>Exemple de données au format JSON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7C54FA3-D0A8-452C-9203-CE3D5110CDF0}"/>
              </a:ext>
            </a:extLst>
          </p:cNvPr>
          <p:cNvSpPr/>
          <p:nvPr/>
        </p:nvSpPr>
        <p:spPr>
          <a:xfrm>
            <a:off x="4426159" y="475438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Un document JSON comprend deux types d'éléments structurels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FF"/>
                </a:solidFill>
              </a:rPr>
              <a:t>des ensembles de paires « nom » / « valeur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FF"/>
                </a:solidFill>
              </a:rPr>
              <a:t>des listes ordonnées de valeurs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99B240-34A2-41AD-B145-27CD384C48E0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DB693C-9C82-40B8-A80C-B85AE51F1E89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FBE2DD2-4902-49EC-B548-3FEE873139F1}"/>
              </a:ext>
            </a:extLst>
          </p:cNvPr>
          <p:cNvGrpSpPr/>
          <p:nvPr/>
        </p:nvGrpSpPr>
        <p:grpSpPr>
          <a:xfrm>
            <a:off x="9668719" y="3409950"/>
            <a:ext cx="2370089" cy="3057667"/>
            <a:chOff x="9668719" y="3409950"/>
            <a:chExt cx="2370089" cy="305766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C469CB6-A7B4-4A25-9C85-C13CAC70F5BA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9668719" y="3725577"/>
              <a:ext cx="2370089" cy="274204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FDAD764-CC12-4BA3-9F83-8F6F8B13E938}"/>
                </a:ext>
              </a:extLst>
            </p:cNvPr>
            <p:cNvSpPr txBox="1"/>
            <p:nvPr/>
          </p:nvSpPr>
          <p:spPr>
            <a:xfrm>
              <a:off x="9841897" y="3409950"/>
              <a:ext cx="1958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FFFF"/>
                  </a:solidFill>
                </a:rPr>
                <a:t>Exemple d’un code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57EC1AB8-2F35-4A68-B8AF-7219FB03F1AB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P.15</a:t>
            </a:r>
          </a:p>
        </p:txBody>
      </p:sp>
    </p:spTree>
    <p:extLst>
      <p:ext uri="{BB962C8B-B14F-4D97-AF65-F5344CB8AC3E}">
        <p14:creationId xmlns:p14="http://schemas.microsoft.com/office/powerpoint/2010/main" val="53273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Développement 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Qu’est ce qu’un fichier JSON ?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Un fichier JSON est un format de données textuelles léger permettant l’échange de données. Il sert à transférer des données entre des langages de développement.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2" name="Picture 2" descr="RÃ©sultat de recherche d'images pour &quot;logo developpement json&quot;">
            <a:extLst>
              <a:ext uri="{FF2B5EF4-FFF2-40B4-BE49-F238E27FC236}">
                <a16:creationId xmlns:a16="http://schemas.microsoft.com/office/drawing/2014/main" id="{7F5D42F1-0247-453B-947C-9FA27AF76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36" y="1617155"/>
            <a:ext cx="415276" cy="41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BD4798C-06A0-4002-BFE5-2BEC963C4E9B}"/>
              </a:ext>
            </a:extLst>
          </p:cNvPr>
          <p:cNvGrpSpPr/>
          <p:nvPr/>
        </p:nvGrpSpPr>
        <p:grpSpPr>
          <a:xfrm>
            <a:off x="328475" y="3856595"/>
            <a:ext cx="3981587" cy="2314445"/>
            <a:chOff x="328475" y="3856595"/>
            <a:chExt cx="3981587" cy="231444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B7F52A6-0EFB-45B3-A55E-27D71656B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2249" y="4310649"/>
              <a:ext cx="3947813" cy="1860391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490B97A-5256-4A11-8CFD-3A2CD5ABB767}"/>
                </a:ext>
              </a:extLst>
            </p:cNvPr>
            <p:cNvSpPr txBox="1"/>
            <p:nvPr/>
          </p:nvSpPr>
          <p:spPr>
            <a:xfrm>
              <a:off x="328475" y="3856595"/>
              <a:ext cx="3640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FFFF"/>
                  </a:solidFill>
                </a:rPr>
                <a:t>Exemple de données au format JSON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C7C54FA3-D0A8-452C-9203-CE3D5110CDF0}"/>
              </a:ext>
            </a:extLst>
          </p:cNvPr>
          <p:cNvSpPr/>
          <p:nvPr/>
        </p:nvSpPr>
        <p:spPr>
          <a:xfrm>
            <a:off x="4426159" y="4754387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Un document JSON comprend deux types d'éléments structurels 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FF"/>
                </a:solidFill>
              </a:rPr>
              <a:t>des ensembles de paires « nom » / « valeur 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FF"/>
                </a:solidFill>
              </a:rPr>
              <a:t>des listes ordonnées de valeurs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99B240-34A2-41AD-B145-27CD384C48E0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1DB693C-9C82-40B8-A80C-B85AE51F1E89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FBE2DD2-4902-49EC-B548-3FEE873139F1}"/>
              </a:ext>
            </a:extLst>
          </p:cNvPr>
          <p:cNvGrpSpPr/>
          <p:nvPr/>
        </p:nvGrpSpPr>
        <p:grpSpPr>
          <a:xfrm>
            <a:off x="9668719" y="3409950"/>
            <a:ext cx="2370089" cy="3057667"/>
            <a:chOff x="9668719" y="3409950"/>
            <a:chExt cx="2370089" cy="305766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AC469CB6-A7B4-4A25-9C85-C13CAC70F5BA}"/>
                </a:ext>
              </a:extLst>
            </p:cNvPr>
            <p:cNvPicPr/>
            <p:nvPr/>
          </p:nvPicPr>
          <p:blipFill>
            <a:blip r:embed="rId10"/>
            <a:stretch>
              <a:fillRect/>
            </a:stretch>
          </p:blipFill>
          <p:spPr>
            <a:xfrm>
              <a:off x="9668719" y="3725577"/>
              <a:ext cx="2370089" cy="2742040"/>
            </a:xfrm>
            <a:prstGeom prst="rect">
              <a:avLst/>
            </a:prstGeom>
          </p:spPr>
        </p:pic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4FDAD764-CC12-4BA3-9F83-8F6F8B13E938}"/>
                </a:ext>
              </a:extLst>
            </p:cNvPr>
            <p:cNvSpPr txBox="1"/>
            <p:nvPr/>
          </p:nvSpPr>
          <p:spPr>
            <a:xfrm>
              <a:off x="9841897" y="3409950"/>
              <a:ext cx="1958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>
                  <a:solidFill>
                    <a:srgbClr val="FFFFFF"/>
                  </a:solidFill>
                </a:rPr>
                <a:t>Exemple d’un code</a:t>
              </a:r>
            </a:p>
          </p:txBody>
        </p: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22751C60-474A-4577-8AC1-1B94A29E93BA}"/>
              </a:ext>
            </a:extLst>
          </p:cNvPr>
          <p:cNvPicPr/>
          <p:nvPr/>
        </p:nvPicPr>
        <p:blipFill>
          <a:blip r:embed="rId10"/>
          <a:stretch>
            <a:fillRect/>
          </a:stretch>
        </p:blipFill>
        <p:spPr>
          <a:xfrm>
            <a:off x="4156384" y="950713"/>
            <a:ext cx="5180957" cy="581176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08B754E-D9BD-428E-BBB1-6E8296CF58BE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P.15</a:t>
            </a:r>
          </a:p>
        </p:txBody>
      </p:sp>
    </p:spTree>
    <p:extLst>
      <p:ext uri="{BB962C8B-B14F-4D97-AF65-F5344CB8AC3E}">
        <p14:creationId xmlns:p14="http://schemas.microsoft.com/office/powerpoint/2010/main" val="21170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Données intégrables par l’application  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Les données sont intégrables lorsque dans le fichier lorsqu'il y a au moins: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Une date de réception / expédition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Un code produit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Une quantité de produit sur la palette (si elle n’est pas présente, l’application met « 1 » par défaut)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Autres données facultatives intégrables :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Numéro de 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Date de péremption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Observation</a:t>
            </a:r>
          </a:p>
        </p:txBody>
      </p:sp>
      <p:pic>
        <p:nvPicPr>
          <p:cNvPr id="2050" name="Picture 2" descr="RÃ©sultat de recherche d'images pour &quot;logo serveur&quot;">
            <a:extLst>
              <a:ext uri="{FF2B5EF4-FFF2-40B4-BE49-F238E27FC236}">
                <a16:creationId xmlns:a16="http://schemas.microsoft.com/office/drawing/2014/main" id="{4B5E5DDA-EE2F-4F1D-AAB4-9867282DB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4154" y1="36231" x2="34154" y2="36231"/>
                        <a14:backgroundMark x1="37538" y1="36000" x2="37538" y2="36000"/>
                        <a14:backgroundMark x1="41077" y1="36000" x2="41077" y2="36000"/>
                        <a14:backgroundMark x1="44154" y1="36077" x2="44154" y2="36077"/>
                        <a14:backgroundMark x1="34692" y1="49000" x2="34692" y2="49000"/>
                        <a14:backgroundMark x1="38231" y1="49692" x2="38231" y2="49692"/>
                        <a14:backgroundMark x1="40846" y1="49462" x2="40846" y2="49462"/>
                        <a14:backgroundMark x1="44308" y1="49615" x2="44308" y2="49615"/>
                        <a14:backgroundMark x1="34615" y1="62538" x2="34615" y2="62538"/>
                        <a14:backgroundMark x1="37923" y1="62385" x2="37923" y2="62385"/>
                        <a14:backgroundMark x1="40846" y1="62385" x2="40846" y2="62385"/>
                        <a14:backgroundMark x1="45000" y1="62538" x2="45000" y2="62538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575" y="1330460"/>
            <a:ext cx="938992" cy="9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7E82AE-79BC-473D-8E9E-82AEF2BA9B97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4A20C8-FDD9-452E-B5C2-89D1386C5DDE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129FE65-544F-4461-B0E6-B5545E52E10F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P.16</a:t>
            </a:r>
          </a:p>
        </p:txBody>
      </p:sp>
    </p:spTree>
    <p:extLst>
      <p:ext uri="{BB962C8B-B14F-4D97-AF65-F5344CB8AC3E}">
        <p14:creationId xmlns:p14="http://schemas.microsoft.com/office/powerpoint/2010/main" val="54929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>
            <a:extLst>
              <a:ext uri="{FF2B5EF4-FFF2-40B4-BE49-F238E27FC236}">
                <a16:creationId xmlns:a16="http://schemas.microsoft.com/office/drawing/2014/main" id="{602BA27D-628F-482F-8620-85946B5F7A05}"/>
              </a:ext>
            </a:extLst>
          </p:cNvPr>
          <p:cNvSpPr>
            <a:spLocks/>
          </p:cNvSpPr>
          <p:nvPr/>
        </p:nvSpPr>
        <p:spPr bwMode="auto">
          <a:xfrm>
            <a:off x="2831823" y="1845148"/>
            <a:ext cx="818763" cy="81985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5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4201" dirty="0">
              <a:effectLst>
                <a:outerShdw blurRad="38100" dist="38100" dir="2700000" algn="tl">
                  <a:srgbClr val="000000"/>
                </a:outerShdw>
              </a:effectLst>
              <a:latin typeface="Bebas Neue"/>
              <a:cs typeface="Roboto Regular" charset="0"/>
              <a:sym typeface="Gill Sans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5F2280-9E5F-4EDC-8F70-DA84520B0C6A}"/>
              </a:ext>
            </a:extLst>
          </p:cNvPr>
          <p:cNvSpPr/>
          <p:nvPr/>
        </p:nvSpPr>
        <p:spPr>
          <a:xfrm>
            <a:off x="2128644" y="2684772"/>
            <a:ext cx="2320074" cy="1060427"/>
          </a:xfrm>
          <a:prstGeom prst="rect">
            <a:avLst/>
          </a:prstGeom>
        </p:spPr>
        <p:txBody>
          <a:bodyPr wrap="none" lIns="137168" tIns="68584" rIns="137168" bIns="68584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1" dirty="0">
                <a:solidFill>
                  <a:schemeClr val="bg1"/>
                </a:solidFill>
                <a:latin typeface="Bebas Neue"/>
                <a:ea typeface="Roboto Regular" charset="0"/>
                <a:cs typeface="Roboto Regular"/>
              </a:rPr>
              <a:t>Présentation de </a:t>
            </a:r>
          </a:p>
          <a:p>
            <a:pPr algn="ctr">
              <a:lnSpc>
                <a:spcPct val="130000"/>
              </a:lnSpc>
            </a:pPr>
            <a:r>
              <a:rPr lang="en-US" sz="2401" dirty="0">
                <a:solidFill>
                  <a:schemeClr val="bg1"/>
                </a:solidFill>
                <a:latin typeface="Bebas Neue"/>
                <a:ea typeface="Roboto Regular" charset="0"/>
                <a:cs typeface="Roboto Regular"/>
              </a:rPr>
              <a:t>l’entreprise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52A5836A-6D16-4A44-89B1-BA81C3D1080E}"/>
              </a:ext>
            </a:extLst>
          </p:cNvPr>
          <p:cNvSpPr>
            <a:spLocks/>
          </p:cNvSpPr>
          <p:nvPr/>
        </p:nvSpPr>
        <p:spPr bwMode="auto">
          <a:xfrm>
            <a:off x="5639530" y="1845148"/>
            <a:ext cx="818763" cy="81985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2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s-ES" sz="4201" b="1" spc="50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bas Neue"/>
                <a:cs typeface="Roboto Regular" charset="0"/>
                <a:sym typeface="Gill Sans" charset="0"/>
              </a:rPr>
              <a:t>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C83CA4-3B96-4C2D-987E-F2AD4DC93791}"/>
              </a:ext>
            </a:extLst>
          </p:cNvPr>
          <p:cNvSpPr/>
          <p:nvPr/>
        </p:nvSpPr>
        <p:spPr>
          <a:xfrm>
            <a:off x="4891671" y="2634540"/>
            <a:ext cx="2314480" cy="580103"/>
          </a:xfrm>
          <a:prstGeom prst="rect">
            <a:avLst/>
          </a:prstGeom>
        </p:spPr>
        <p:txBody>
          <a:bodyPr wrap="square" lIns="137168" tIns="68584" rIns="137168" bIns="68584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1" dirty="0">
                <a:solidFill>
                  <a:schemeClr val="bg1"/>
                </a:solidFill>
                <a:latin typeface="Bebas Neue"/>
                <a:ea typeface="Roboto Regular" charset="0"/>
                <a:cs typeface="Roboto Regular"/>
              </a:rPr>
              <a:t>Problématique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B448D8-59E3-4C89-B951-91D823ED808B}"/>
              </a:ext>
            </a:extLst>
          </p:cNvPr>
          <p:cNvSpPr/>
          <p:nvPr/>
        </p:nvSpPr>
        <p:spPr>
          <a:xfrm>
            <a:off x="7527397" y="2674837"/>
            <a:ext cx="2744868" cy="1060427"/>
          </a:xfrm>
          <a:prstGeom prst="rect">
            <a:avLst/>
          </a:prstGeom>
        </p:spPr>
        <p:txBody>
          <a:bodyPr wrap="square" lIns="137168" tIns="68584" rIns="137168" bIns="68584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1" dirty="0">
                <a:solidFill>
                  <a:schemeClr val="bg1"/>
                </a:solidFill>
                <a:latin typeface="Bebas Neue"/>
                <a:ea typeface="Roboto Regular" charset="0"/>
                <a:cs typeface="Roboto Regular"/>
              </a:rPr>
              <a:t>Projet d’intégration WMS</a:t>
            </a:r>
          </a:p>
        </p:txBody>
      </p:sp>
      <p:sp>
        <p:nvSpPr>
          <p:cNvPr id="9" name="AutoShape 7">
            <a:extLst>
              <a:ext uri="{FF2B5EF4-FFF2-40B4-BE49-F238E27FC236}">
                <a16:creationId xmlns:a16="http://schemas.microsoft.com/office/drawing/2014/main" id="{CA1830E6-7A35-4FDA-872E-E23F58630782}"/>
              </a:ext>
            </a:extLst>
          </p:cNvPr>
          <p:cNvSpPr>
            <a:spLocks/>
          </p:cNvSpPr>
          <p:nvPr/>
        </p:nvSpPr>
        <p:spPr bwMode="auto">
          <a:xfrm>
            <a:off x="8423421" y="1907958"/>
            <a:ext cx="818763" cy="81985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66990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4201" dirty="0">
              <a:effectLst>
                <a:outerShdw blurRad="38100" dist="38100" dir="2700000" algn="tl">
                  <a:srgbClr val="000000"/>
                </a:outerShdw>
              </a:effectLst>
              <a:latin typeface="Bebas Neue"/>
              <a:cs typeface="Roboto Regular" charset="0"/>
              <a:sym typeface="Gill Sans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C70622-C8E1-4A8E-8CF4-ACA3AFE54D2E}"/>
              </a:ext>
            </a:extLst>
          </p:cNvPr>
          <p:cNvSpPr/>
          <p:nvPr/>
        </p:nvSpPr>
        <p:spPr>
          <a:xfrm>
            <a:off x="3458435" y="5134828"/>
            <a:ext cx="2453893" cy="579847"/>
          </a:xfrm>
          <a:prstGeom prst="rect">
            <a:avLst/>
          </a:prstGeom>
        </p:spPr>
        <p:txBody>
          <a:bodyPr wrap="none" lIns="137168" tIns="68584" rIns="137168" bIns="68584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dirty="0">
                <a:solidFill>
                  <a:srgbClr val="FFFFFF"/>
                </a:solidFill>
                <a:latin typeface="Bebas Neue"/>
              </a:rPr>
              <a:t>Missions annexes</a:t>
            </a:r>
            <a:endParaRPr lang="en-US" sz="2401" dirty="0">
              <a:solidFill>
                <a:schemeClr val="bg1"/>
              </a:solidFill>
              <a:latin typeface="Bebas Neue"/>
              <a:ea typeface="Roboto Regular" charset="0"/>
              <a:cs typeface="Roboto Regular"/>
            </a:endParaRPr>
          </a:p>
        </p:txBody>
      </p:sp>
      <p:sp>
        <p:nvSpPr>
          <p:cNvPr id="11" name="AutoShape 7">
            <a:extLst>
              <a:ext uri="{FF2B5EF4-FFF2-40B4-BE49-F238E27FC236}">
                <a16:creationId xmlns:a16="http://schemas.microsoft.com/office/drawing/2014/main" id="{8A2C8278-94DF-4831-A013-F00D11F960CA}"/>
              </a:ext>
            </a:extLst>
          </p:cNvPr>
          <p:cNvSpPr>
            <a:spLocks/>
          </p:cNvSpPr>
          <p:nvPr/>
        </p:nvSpPr>
        <p:spPr bwMode="auto">
          <a:xfrm>
            <a:off x="4253497" y="4309143"/>
            <a:ext cx="818763" cy="81985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FF5050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4201" dirty="0">
              <a:effectLst>
                <a:outerShdw blurRad="38100" dist="38100" dir="2700000" algn="tl">
                  <a:srgbClr val="000000"/>
                </a:outerShdw>
              </a:effectLst>
              <a:latin typeface="Bebas Neue"/>
              <a:cs typeface="Roboto Regular" charset="0"/>
              <a:sym typeface="Gill Sans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522720-90E8-492E-A6CF-D729C15442F4}"/>
              </a:ext>
            </a:extLst>
          </p:cNvPr>
          <p:cNvSpPr/>
          <p:nvPr/>
        </p:nvSpPr>
        <p:spPr>
          <a:xfrm>
            <a:off x="6492601" y="5172535"/>
            <a:ext cx="2127524" cy="580103"/>
          </a:xfrm>
          <a:prstGeom prst="rect">
            <a:avLst/>
          </a:prstGeom>
        </p:spPr>
        <p:txBody>
          <a:bodyPr wrap="square" lIns="137168" tIns="68584" rIns="137168" bIns="68584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1" dirty="0">
                <a:solidFill>
                  <a:schemeClr val="bg1"/>
                </a:solidFill>
                <a:latin typeface="Bebas Neue"/>
                <a:ea typeface="Roboto Regular" charset="0"/>
                <a:cs typeface="Roboto Regular"/>
              </a:rPr>
              <a:t>Conclusion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74855465-DC5A-48F9-AA4C-57F3B0543BEE}"/>
              </a:ext>
            </a:extLst>
          </p:cNvPr>
          <p:cNvSpPr>
            <a:spLocks/>
          </p:cNvSpPr>
          <p:nvPr/>
        </p:nvSpPr>
        <p:spPr bwMode="auto">
          <a:xfrm>
            <a:off x="7090429" y="4352685"/>
            <a:ext cx="818763" cy="81985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8"/>
                  <a:pt x="6724" y="20638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chemeClr val="accent4"/>
          </a:solidFill>
          <a:ln w="25400" cap="flat" cmpd="sng">
            <a:solidFill>
              <a:srgbClr val="000000">
                <a:alpha val="0"/>
              </a:srgbClr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/>
          <a:lstStyle/>
          <a:p>
            <a:pPr>
              <a:defRPr/>
            </a:pPr>
            <a:endParaRPr lang="es-ES" sz="4201" dirty="0">
              <a:effectLst>
                <a:outerShdw blurRad="38100" dist="38100" dir="2700000" algn="tl">
                  <a:srgbClr val="000000"/>
                </a:outerShdw>
              </a:effectLst>
              <a:latin typeface="Bebas Neue"/>
              <a:cs typeface="Roboto Regular" charset="0"/>
              <a:sym typeface="Gill Sans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DC06F4B-6F1A-4A69-83B8-35E308D7A0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487" y="4547055"/>
            <a:ext cx="442645" cy="442645"/>
          </a:xfrm>
          <a:prstGeom prst="rect">
            <a:avLst/>
          </a:prstGeom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028CFCC2-3BB8-45B8-B5DB-946C50175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30" y="692144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fr-FR" dirty="0">
                <a:solidFill>
                  <a:srgbClr val="FFFFFF"/>
                </a:solidFill>
                <a:latin typeface="Bebas Neue"/>
              </a:rPr>
            </a:br>
            <a:r>
              <a:rPr lang="fr-FR" dirty="0">
                <a:solidFill>
                  <a:srgbClr val="FFFFFF"/>
                </a:solidFill>
                <a:latin typeface="Bebas Neue"/>
              </a:rPr>
              <a:t>Sommaire</a:t>
            </a:r>
            <a:br>
              <a:rPr lang="fr-FR" dirty="0"/>
            </a:br>
            <a:br>
              <a:rPr lang="fr-FR" sz="1800" dirty="0"/>
            </a:br>
            <a:endParaRPr lang="fr-FR" dirty="0">
              <a:solidFill>
                <a:srgbClr val="FFFFFF"/>
              </a:solidFill>
              <a:latin typeface="Bebas Neue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C8CC4C1-8AE5-422A-8DBB-59ED1E1374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422" y="2065671"/>
            <a:ext cx="824280" cy="568869"/>
          </a:xfrm>
          <a:prstGeom prst="rect">
            <a:avLst/>
          </a:prstGeom>
        </p:spPr>
      </p:pic>
      <p:pic>
        <p:nvPicPr>
          <p:cNvPr id="1024" name="Image 1023">
            <a:extLst>
              <a:ext uri="{FF2B5EF4-FFF2-40B4-BE49-F238E27FC236}">
                <a16:creationId xmlns:a16="http://schemas.microsoft.com/office/drawing/2014/main" id="{507EB7DF-1A13-4A6D-8F42-76DE86FB4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36" y="1979114"/>
            <a:ext cx="627517" cy="627517"/>
          </a:xfrm>
          <a:prstGeom prst="rect">
            <a:avLst/>
          </a:prstGeom>
        </p:spPr>
      </p:pic>
      <p:pic>
        <p:nvPicPr>
          <p:cNvPr id="1034" name="Picture 10" descr="RÃ©sultat de recherche d'images pour &quot;logo web&quot;">
            <a:extLst>
              <a:ext uri="{FF2B5EF4-FFF2-40B4-BE49-F238E27FC236}">
                <a16:creationId xmlns:a16="http://schemas.microsoft.com/office/drawing/2014/main" id="{7168AC9B-F270-445D-A6A7-838741E4F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32" b="94091" l="10000" r="91667">
                        <a14:foregroundMark x1="69222" y1="66705" x2="69222" y2="66705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881" y="4476547"/>
            <a:ext cx="577003" cy="56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9668814C-1F29-4DB0-A60F-6732E676108B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D5037D-F571-45D9-B6DB-2C770E7C7F5A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5FB7628-C04D-45B3-AFD0-ECA32519B71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1910B03-EDCD-4F51-97AD-888E4D7A121E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V - Conclusion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6B4506-11B9-4F09-9E4C-509901AB62F9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5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A9F189D5-8D6F-46B4-9A21-BAFE490BC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2C8606D5-9FDC-48C5-8BA7-840BC61760CF}"/>
              </a:ext>
            </a:extLst>
          </p:cNvPr>
          <p:cNvSpPr txBox="1"/>
          <p:nvPr/>
        </p:nvSpPr>
        <p:spPr>
          <a:xfrm>
            <a:off x="11800831" y="390383"/>
            <a:ext cx="39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P.1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CEC269DF-9E57-4DF2-B237-EAB99B2635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C057A687-D77B-4545-8D4A-5B64EBCFC833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ECAEE13-9A7F-4641-A2BF-EB9FDBE3C614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</p:spTree>
    <p:extLst>
      <p:ext uri="{BB962C8B-B14F-4D97-AF65-F5344CB8AC3E}">
        <p14:creationId xmlns:p14="http://schemas.microsoft.com/office/powerpoint/2010/main" val="52522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1) Le fichier intégrable sans retouches</a:t>
            </a:r>
            <a:endParaRPr lang="fr-FR" dirty="0">
              <a:solidFill>
                <a:schemeClr val="bg1"/>
              </a:solidFill>
            </a:endParaRPr>
          </a:p>
          <a:p>
            <a:endParaRPr lang="fr-FR" b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Exemple où toutes les données sont présentes dans le fichier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4" name="Picture 2" descr="RÃ©sultat de recherche d'images pour &quot;logo developpement informatique excel&quot;">
            <a:extLst>
              <a:ext uri="{FF2B5EF4-FFF2-40B4-BE49-F238E27FC236}">
                <a16:creationId xmlns:a16="http://schemas.microsoft.com/office/drawing/2014/main" id="{81F3F4FF-9167-4E30-9E49-C3753B4B8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057" y="1537734"/>
            <a:ext cx="1366909" cy="7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BF39083F-DCFC-4538-93AC-0A0B22CFED29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239791" y="2933266"/>
            <a:ext cx="5760720" cy="33356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4C40559-D3D8-4A3C-8C6B-9537C851D216}"/>
              </a:ext>
            </a:extLst>
          </p:cNvPr>
          <p:cNvSpPr/>
          <p:nvPr/>
        </p:nvSpPr>
        <p:spPr>
          <a:xfrm>
            <a:off x="4310062" y="3514494"/>
            <a:ext cx="475298" cy="17420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78EA54-1990-4C15-AC6E-A9143C5CA427}"/>
              </a:ext>
            </a:extLst>
          </p:cNvPr>
          <p:cNvSpPr/>
          <p:nvPr/>
        </p:nvSpPr>
        <p:spPr>
          <a:xfrm>
            <a:off x="1961398" y="3931054"/>
            <a:ext cx="791962" cy="75270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9AA3AC8F-7860-484C-98E5-F04D2DBD9A88}"/>
              </a:ext>
            </a:extLst>
          </p:cNvPr>
          <p:cNvSpPr/>
          <p:nvPr/>
        </p:nvSpPr>
        <p:spPr>
          <a:xfrm>
            <a:off x="6303775" y="4321260"/>
            <a:ext cx="1037207" cy="50843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BC7FCD8-E375-49E0-B98A-1766552502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8112" y="3924735"/>
            <a:ext cx="3800475" cy="1143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3D10B29-A650-4663-856F-247A3B1C59E0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BCFEA2-2E5A-4908-B611-B40B2D60B864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F3A2EFC-F807-4C7F-8879-D126CCB33CAF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P.17</a:t>
            </a:r>
          </a:p>
        </p:txBody>
      </p:sp>
    </p:spTree>
    <p:extLst>
      <p:ext uri="{BB962C8B-B14F-4D97-AF65-F5344CB8AC3E}">
        <p14:creationId xmlns:p14="http://schemas.microsoft.com/office/powerpoint/2010/main" val="249909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2) Le fichier doit être retouché </a:t>
            </a:r>
            <a:endParaRPr lang="fr-FR" dirty="0">
              <a:solidFill>
                <a:schemeClr val="bg1"/>
              </a:solidFill>
            </a:endParaRPr>
          </a:p>
          <a:p>
            <a:endParaRPr lang="fr-FR" b="1" u="sng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44" name="Picture 2" descr="RÃ©sultat de recherche d'images pour &quot;logo developpement informatique excel&quot;">
            <a:extLst>
              <a:ext uri="{FF2B5EF4-FFF2-40B4-BE49-F238E27FC236}">
                <a16:creationId xmlns:a16="http://schemas.microsoft.com/office/drawing/2014/main" id="{81F3F4FF-9167-4E30-9E49-C3753B4B8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322" y="1462564"/>
            <a:ext cx="1366909" cy="7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0D76E14-E640-41C4-ABBC-26721737C2EF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4DE3D10-EDBB-47A4-B8E6-A03477FC55F4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A5B6399-C44C-4834-A1FD-FF1D8F238311}"/>
              </a:ext>
            </a:extLst>
          </p:cNvPr>
          <p:cNvSpPr/>
          <p:nvPr/>
        </p:nvSpPr>
        <p:spPr>
          <a:xfrm>
            <a:off x="4244981" y="2144136"/>
            <a:ext cx="3702038" cy="382352"/>
          </a:xfrm>
          <a:prstGeom prst="roundRect">
            <a:avLst/>
          </a:prstGeom>
          <a:solidFill>
            <a:srgbClr val="C000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Il manque une ou plusieurs données: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A2049365-8119-4D3E-8DC0-2D83B48E3418}"/>
              </a:ext>
            </a:extLst>
          </p:cNvPr>
          <p:cNvSpPr/>
          <p:nvPr/>
        </p:nvSpPr>
        <p:spPr>
          <a:xfrm>
            <a:off x="4137997" y="3046648"/>
            <a:ext cx="3975191" cy="382352"/>
          </a:xfrm>
          <a:prstGeom prst="roundRect">
            <a:avLst/>
          </a:prstGeom>
          <a:solidFill>
            <a:srgbClr val="EEB5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tx1"/>
                </a:solidFill>
              </a:rPr>
              <a:t>Demande au client d’ajouter la donnée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53F178AB-04D8-436C-AD82-E5378CE593B1}"/>
              </a:ext>
            </a:extLst>
          </p:cNvPr>
          <p:cNvSpPr/>
          <p:nvPr/>
        </p:nvSpPr>
        <p:spPr>
          <a:xfrm>
            <a:off x="7717905" y="4231109"/>
            <a:ext cx="3367397" cy="382352"/>
          </a:xfrm>
          <a:prstGeom prst="roundRect">
            <a:avLst/>
          </a:prstGeom>
          <a:solidFill>
            <a:srgbClr val="7030A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bg1"/>
                </a:solidFill>
              </a:rPr>
              <a:t>Impossible de rajouter la donnée</a:t>
            </a: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BB999AAE-8341-4B8E-8D9C-2DFBA14131DD}"/>
              </a:ext>
            </a:extLst>
          </p:cNvPr>
          <p:cNvSpPr/>
          <p:nvPr/>
        </p:nvSpPr>
        <p:spPr>
          <a:xfrm>
            <a:off x="7602876" y="5148309"/>
            <a:ext cx="3616504" cy="382352"/>
          </a:xfrm>
          <a:prstGeom prst="roundRect">
            <a:avLst/>
          </a:prstGeom>
          <a:solidFill>
            <a:srgbClr val="00B0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bg1"/>
                </a:solidFill>
              </a:rPr>
              <a:t>Collabore pour trouver une solution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B40D19AF-1C00-4EBB-A775-7CC21A4BC807}"/>
              </a:ext>
            </a:extLst>
          </p:cNvPr>
          <p:cNvSpPr/>
          <p:nvPr/>
        </p:nvSpPr>
        <p:spPr>
          <a:xfrm>
            <a:off x="7319411" y="6065510"/>
            <a:ext cx="4207479" cy="382352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bg1"/>
                </a:solidFill>
              </a:rPr>
              <a:t>Développement d’un fichier ou outil dédié</a:t>
            </a:r>
          </a:p>
        </p:txBody>
      </p:sp>
      <p:sp>
        <p:nvSpPr>
          <p:cNvPr id="39" name="Rectangle : coins arrondis 38">
            <a:extLst>
              <a:ext uri="{FF2B5EF4-FFF2-40B4-BE49-F238E27FC236}">
                <a16:creationId xmlns:a16="http://schemas.microsoft.com/office/drawing/2014/main" id="{0AD72289-485F-475F-A35A-FAC6196ECBE7}"/>
              </a:ext>
            </a:extLst>
          </p:cNvPr>
          <p:cNvSpPr/>
          <p:nvPr/>
        </p:nvSpPr>
        <p:spPr>
          <a:xfrm>
            <a:off x="1954778" y="4231109"/>
            <a:ext cx="1759708" cy="382352"/>
          </a:xfrm>
          <a:prstGeom prst="roundRect">
            <a:avLst/>
          </a:prstGeom>
          <a:solidFill>
            <a:srgbClr val="00B05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bg1"/>
                </a:solidFill>
              </a:rPr>
              <a:t>Donnée ajoutée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BC4F02F8-95EF-4ED0-91CE-2269BA4ABD3D}"/>
              </a:ext>
            </a:extLst>
          </p:cNvPr>
          <p:cNvSpPr/>
          <p:nvPr/>
        </p:nvSpPr>
        <p:spPr>
          <a:xfrm>
            <a:off x="1080140" y="5148309"/>
            <a:ext cx="3508985" cy="382352"/>
          </a:xfrm>
          <a:prstGeom prst="roundRect">
            <a:avLst/>
          </a:prstGeom>
          <a:solidFill>
            <a:srgbClr val="00B0F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dirty="0">
                <a:solidFill>
                  <a:schemeClr val="bg1"/>
                </a:solidFill>
              </a:rPr>
              <a:t>Intégration de son nouveau fichier</a:t>
            </a:r>
          </a:p>
        </p:txBody>
      </p:sp>
      <p:sp>
        <p:nvSpPr>
          <p:cNvPr id="7" name="Flèche : bas 6">
            <a:extLst>
              <a:ext uri="{FF2B5EF4-FFF2-40B4-BE49-F238E27FC236}">
                <a16:creationId xmlns:a16="http://schemas.microsoft.com/office/drawing/2014/main" id="{6B5481EA-E296-4610-937F-5101B831CD16}"/>
              </a:ext>
            </a:extLst>
          </p:cNvPr>
          <p:cNvSpPr/>
          <p:nvPr/>
        </p:nvSpPr>
        <p:spPr>
          <a:xfrm>
            <a:off x="5829299" y="2583009"/>
            <a:ext cx="409575" cy="38235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046BD37A-6F8C-4539-8989-7EE9C88F456D}"/>
              </a:ext>
            </a:extLst>
          </p:cNvPr>
          <p:cNvSpPr/>
          <p:nvPr/>
        </p:nvSpPr>
        <p:spPr>
          <a:xfrm rot="1526239">
            <a:off x="5898620" y="3746338"/>
            <a:ext cx="1744056" cy="43007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Flèche : droite 42">
            <a:extLst>
              <a:ext uri="{FF2B5EF4-FFF2-40B4-BE49-F238E27FC236}">
                <a16:creationId xmlns:a16="http://schemas.microsoft.com/office/drawing/2014/main" id="{A9637FBB-6857-4C3F-8280-36F47C467B81}"/>
              </a:ext>
            </a:extLst>
          </p:cNvPr>
          <p:cNvSpPr/>
          <p:nvPr/>
        </p:nvSpPr>
        <p:spPr>
          <a:xfrm rot="9569337">
            <a:off x="4240952" y="3708072"/>
            <a:ext cx="1878360" cy="430073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5" name="Flèche : bas 44">
            <a:extLst>
              <a:ext uri="{FF2B5EF4-FFF2-40B4-BE49-F238E27FC236}">
                <a16:creationId xmlns:a16="http://schemas.microsoft.com/office/drawing/2014/main" id="{78121D79-F5E7-4348-A0ED-55662BDE2D8A}"/>
              </a:ext>
            </a:extLst>
          </p:cNvPr>
          <p:cNvSpPr/>
          <p:nvPr/>
        </p:nvSpPr>
        <p:spPr>
          <a:xfrm>
            <a:off x="2539429" y="4689443"/>
            <a:ext cx="409575" cy="38235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6" name="Flèche : bas 45">
            <a:extLst>
              <a:ext uri="{FF2B5EF4-FFF2-40B4-BE49-F238E27FC236}">
                <a16:creationId xmlns:a16="http://schemas.microsoft.com/office/drawing/2014/main" id="{55992E9B-416C-4A96-857E-70525686464B}"/>
              </a:ext>
            </a:extLst>
          </p:cNvPr>
          <p:cNvSpPr/>
          <p:nvPr/>
        </p:nvSpPr>
        <p:spPr>
          <a:xfrm>
            <a:off x="9277349" y="4689443"/>
            <a:ext cx="409575" cy="38235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7" name="Flèche : bas 46">
            <a:extLst>
              <a:ext uri="{FF2B5EF4-FFF2-40B4-BE49-F238E27FC236}">
                <a16:creationId xmlns:a16="http://schemas.microsoft.com/office/drawing/2014/main" id="{4822AF47-C7DA-42B5-8EE0-F3CFD0B74220}"/>
              </a:ext>
            </a:extLst>
          </p:cNvPr>
          <p:cNvSpPr/>
          <p:nvPr/>
        </p:nvSpPr>
        <p:spPr>
          <a:xfrm>
            <a:off x="9277349" y="5606643"/>
            <a:ext cx="409575" cy="382352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3456AA8-C857-4B23-9374-FA303ABFABBF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P.18</a:t>
            </a:r>
          </a:p>
        </p:txBody>
      </p:sp>
    </p:spTree>
    <p:extLst>
      <p:ext uri="{BB962C8B-B14F-4D97-AF65-F5344CB8AC3E}">
        <p14:creationId xmlns:p14="http://schemas.microsoft.com/office/powerpoint/2010/main" val="400543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7" grpId="0" animBg="1"/>
      <p:bldP spid="9" grpId="0" animBg="1"/>
      <p:bldP spid="43" grpId="0" animBg="1"/>
      <p:bldP spid="45" grpId="0" animBg="1"/>
      <p:bldP spid="46" grpId="0" animBg="1"/>
      <p:bldP spid="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L’Oréal et ses ordres d’expéditions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07E891F-7517-4907-8E59-6EB260B4C63C}"/>
              </a:ext>
            </a:extLst>
          </p:cNvPr>
          <p:cNvSpPr txBox="1"/>
          <p:nvPr/>
        </p:nvSpPr>
        <p:spPr>
          <a:xfrm>
            <a:off x="328475" y="2027438"/>
            <a:ext cx="115942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L’Oréal possède 2 familles de produits stockées dans les entrepôts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Les articles de conditionnement (AC)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Les matières premières (MP)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Le client L’Oréal passe ses ordres d’expéditions sur un site internet nommé SESAME.</a:t>
            </a:r>
          </a:p>
          <a:p>
            <a:r>
              <a:rPr lang="fr-FR" dirty="0">
                <a:solidFill>
                  <a:schemeClr val="bg1"/>
                </a:solidFill>
              </a:rPr>
              <a:t>Le service logistique télécharge un fichier Excel pour récupérer les ordres d’expéditions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AC  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fr-FR" dirty="0">
                <a:solidFill>
                  <a:schemeClr val="bg1"/>
                </a:solidFill>
              </a:rPr>
              <a:t> Un fichier par jour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MP 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fr-FR" dirty="0">
                <a:solidFill>
                  <a:schemeClr val="bg1"/>
                </a:solidFill>
              </a:rPr>
              <a:t> Un fichier tout les 2 jours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82CF218-4DC8-4491-AFBC-55B3962BDBCE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261DF3F-3FC1-41BA-9981-7925A5DEC59B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pic>
        <p:nvPicPr>
          <p:cNvPr id="25" name="Picture 2" descr="Chariot ÃlÃ©vateur, La Construction, Lourds, Ãquipement">
            <a:extLst>
              <a:ext uri="{FF2B5EF4-FFF2-40B4-BE49-F238E27FC236}">
                <a16:creationId xmlns:a16="http://schemas.microsoft.com/office/drawing/2014/main" id="{9E8AA15E-A7D0-48C9-AC56-550E5C7C8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120" y="-526819"/>
            <a:ext cx="2287878" cy="22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ariot ÃlÃ©vateur, La Construction, Lourds, Ãquipement">
            <a:extLst>
              <a:ext uri="{FF2B5EF4-FFF2-40B4-BE49-F238E27FC236}">
                <a16:creationId xmlns:a16="http://schemas.microsoft.com/office/drawing/2014/main" id="{83E5BCA7-6229-4719-83FE-263CB77D6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0427" y="-2394216"/>
            <a:ext cx="2287878" cy="22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Ã©sultat de recherche d'images pour &quot;palette reservoir&quot;">
            <a:extLst>
              <a:ext uri="{FF2B5EF4-FFF2-40B4-BE49-F238E27FC236}">
                <a16:creationId xmlns:a16="http://schemas.microsoft.com/office/drawing/2014/main" id="{50A03FF5-EA8E-4D5E-82ED-60C36AFB0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750" b="98000" l="1282" r="98718">
                        <a14:foregroundMark x1="91282" y1="17500" x2="46667" y2="9250"/>
                        <a14:foregroundMark x1="9487" y1="63250" x2="8974" y2="16250"/>
                        <a14:foregroundMark x1="22051" y1="75250" x2="7179" y2="68250"/>
                        <a14:foregroundMark x1="5641" y1="73500" x2="5897" y2="68250"/>
                        <a14:foregroundMark x1="48974" y1="94750" x2="44615" y2="93500"/>
                        <a14:foregroundMark x1="43077" y1="93000" x2="3846" y2="74500"/>
                        <a14:backgroundMark x1="2308" y1="72250" x2="2308" y2="9500"/>
                        <a14:backgroundMark x1="17436" y1="75500" x2="13846" y2="73750"/>
                        <a14:backgroundMark x1="20000" y1="75750" x2="20000" y2="75750"/>
                        <a14:backgroundMark x1="20769" y1="77500" x2="20769" y2="77500"/>
                        <a14:backgroundMark x1="15641" y1="73500" x2="15641" y2="73500"/>
                        <a14:backgroundMark x1="16667" y1="74000" x2="16667" y2="74000"/>
                        <a14:backgroundMark x1="12564" y1="71750" x2="19231" y2="74750"/>
                        <a14:backgroundMark x1="38205" y1="84750" x2="32051" y2="80750"/>
                        <a14:backgroundMark x1="55128" y1="90000" x2="57436" y2="88000"/>
                        <a14:backgroundMark x1="62564" y1="89500" x2="58718" y2="88000"/>
                        <a14:backgroundMark x1="83077" y1="84250" x2="73077" y2="81500"/>
                        <a14:backgroundMark x1="50000" y1="95500" x2="43846" y2="94500"/>
                        <a14:backgroundMark x1="43846" y1="94250" x2="3846" y2="7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469861" y="-147435"/>
            <a:ext cx="1981598" cy="22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lette, Marchandises, Cargo, Transport, Bois, BoÃ®tes">
            <a:extLst>
              <a:ext uri="{FF2B5EF4-FFF2-40B4-BE49-F238E27FC236}">
                <a16:creationId xmlns:a16="http://schemas.microsoft.com/office/drawing/2014/main" id="{39ABBE9F-B007-4244-A8B8-B5BF47807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704" b="96481" l="10000" r="90000">
                        <a14:foregroundMark x1="34688" y1="25556" x2="65208" y2="11481"/>
                        <a14:backgroundMark x1="47917" y1="78889" x2="55000" y2="74259"/>
                        <a14:backgroundMark x1="65417" y1="67593" x2="70833" y2="64074"/>
                        <a14:backgroundMark x1="36354" y1="80556" x2="36354" y2="80556"/>
                        <a14:backgroundMark x1="29583" y1="70926" x2="29583" y2="70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660" y="-1536660"/>
            <a:ext cx="3321412" cy="186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DDD52AD6-36E1-48DF-AC3F-C6DACC1F2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9" y="4889760"/>
            <a:ext cx="712238" cy="712238"/>
          </a:xfrm>
          <a:prstGeom prst="rect">
            <a:avLst/>
          </a:prstGeom>
        </p:spPr>
      </p:pic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E13B2DA7-5F17-4DC4-A0FF-B03CF2EB5879}"/>
              </a:ext>
            </a:extLst>
          </p:cNvPr>
          <p:cNvSpPr/>
          <p:nvPr/>
        </p:nvSpPr>
        <p:spPr>
          <a:xfrm>
            <a:off x="1246402" y="5082428"/>
            <a:ext cx="461122" cy="39548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1" name="Picture 2" descr="RÃ©sultat de recherche d'images pour &quot;logo developpement informatique excel&quot;">
            <a:extLst>
              <a:ext uri="{FF2B5EF4-FFF2-40B4-BE49-F238E27FC236}">
                <a16:creationId xmlns:a16="http://schemas.microsoft.com/office/drawing/2014/main" id="{42D1110F-9578-48F2-94A5-4608E7735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76" y="5668185"/>
            <a:ext cx="1725870" cy="93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824548E2-4248-4B29-8611-70E5C25571AA}"/>
              </a:ext>
            </a:extLst>
          </p:cNvPr>
          <p:cNvSpPr/>
          <p:nvPr/>
        </p:nvSpPr>
        <p:spPr>
          <a:xfrm rot="5400000">
            <a:off x="2463298" y="5437745"/>
            <a:ext cx="348455" cy="39548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Flèche : droite 33">
            <a:extLst>
              <a:ext uri="{FF2B5EF4-FFF2-40B4-BE49-F238E27FC236}">
                <a16:creationId xmlns:a16="http://schemas.microsoft.com/office/drawing/2014/main" id="{CFBA5402-C99F-4B44-82DA-D5931A35042A}"/>
              </a:ext>
            </a:extLst>
          </p:cNvPr>
          <p:cNvSpPr/>
          <p:nvPr/>
        </p:nvSpPr>
        <p:spPr>
          <a:xfrm>
            <a:off x="3223846" y="5937864"/>
            <a:ext cx="1455158" cy="39548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F600FEC7-8663-418B-B562-EC57DA71678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88" y="5954627"/>
            <a:ext cx="1785938" cy="378723"/>
          </a:xfrm>
          <a:prstGeom prst="rect">
            <a:avLst/>
          </a:prstGeom>
        </p:spPr>
      </p:pic>
      <p:pic>
        <p:nvPicPr>
          <p:cNvPr id="37" name="Picture 2" descr="animated computer GIF">
            <a:extLst>
              <a:ext uri="{FF2B5EF4-FFF2-40B4-BE49-F238E27FC236}">
                <a16:creationId xmlns:a16="http://schemas.microsoft.com/office/drawing/2014/main" id="{D3C6D511-A6FD-4978-9C0B-01ECD9F6DE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451" y="4965128"/>
            <a:ext cx="1725870" cy="9894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Flèche : droite 38">
            <a:extLst>
              <a:ext uri="{FF2B5EF4-FFF2-40B4-BE49-F238E27FC236}">
                <a16:creationId xmlns:a16="http://schemas.microsoft.com/office/drawing/2014/main" id="{8A682662-C35C-41E7-A213-40B98628BA64}"/>
              </a:ext>
            </a:extLst>
          </p:cNvPr>
          <p:cNvSpPr/>
          <p:nvPr/>
        </p:nvSpPr>
        <p:spPr>
          <a:xfrm>
            <a:off x="7254207" y="5937089"/>
            <a:ext cx="1512551" cy="39548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0" name="Picture 2" descr="RÃ©sultat de recherche d'images pour &quot;logo developpement informatique excel&quot;">
            <a:extLst>
              <a:ext uri="{FF2B5EF4-FFF2-40B4-BE49-F238E27FC236}">
                <a16:creationId xmlns:a16="http://schemas.microsoft.com/office/drawing/2014/main" id="{B1CBA641-8A30-4817-8BF6-6E03B45E9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35" y="5668185"/>
            <a:ext cx="1725870" cy="93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lèche : droite 40">
            <a:extLst>
              <a:ext uri="{FF2B5EF4-FFF2-40B4-BE49-F238E27FC236}">
                <a16:creationId xmlns:a16="http://schemas.microsoft.com/office/drawing/2014/main" id="{A5018009-F54D-4A98-AF84-90DA63A93244}"/>
              </a:ext>
            </a:extLst>
          </p:cNvPr>
          <p:cNvSpPr/>
          <p:nvPr/>
        </p:nvSpPr>
        <p:spPr>
          <a:xfrm rot="16200000">
            <a:off x="9290029" y="5408560"/>
            <a:ext cx="348455" cy="39548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7935B6CD-2C83-48C8-BF9A-110B883EE895}"/>
              </a:ext>
            </a:extLst>
          </p:cNvPr>
          <p:cNvSpPr/>
          <p:nvPr/>
        </p:nvSpPr>
        <p:spPr>
          <a:xfrm>
            <a:off x="10642061" y="5048136"/>
            <a:ext cx="420441" cy="395486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83E4002C-92BB-4A24-BB06-70AD6325DF7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779" b="78766" l="51758" r="923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3106">
            <a:off x="10324368" y="4817242"/>
            <a:ext cx="1665513" cy="89619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00BFD929-89C7-4B29-AE15-B3BC442C2A4B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P.19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FDB62F-B324-4E01-8997-5DEA7C8A7A6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077" y="1729189"/>
            <a:ext cx="1590476" cy="380952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4656DBCD-49C9-4BC0-970C-F4FCE35F94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99" y="5092157"/>
            <a:ext cx="1590476" cy="380952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7BA2B5A8-4CD6-4B18-BE50-16D95A1721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0725" y="5021110"/>
            <a:ext cx="1590476" cy="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0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40221 0.4071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17" y="2034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77556E-17 L -0.40638 0.399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-0.2724 0.1277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6389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7.40741E-7 L -0.2681 0.1194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11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500"/>
                            </p:stCondLst>
                            <p:childTnLst>
                              <p:par>
                                <p:cTn id="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4" grpId="0" animBg="1"/>
      <p:bldP spid="39" grpId="0" animBg="1"/>
      <p:bldP spid="41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L’Oréal et ses ordres d’expéditions</a:t>
            </a:r>
            <a:endParaRPr lang="fr-FR" b="1" u="sng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 Groupe l’ensemble des expéditions du jour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 Extraction de leur ERP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sz="2800" dirty="0">
                <a:solidFill>
                  <a:schemeClr val="bg1"/>
                </a:solidFill>
              </a:rPr>
              <a:t>¾ </a:t>
            </a:r>
            <a:r>
              <a:rPr lang="fr-FR" dirty="0">
                <a:solidFill>
                  <a:schemeClr val="bg1"/>
                </a:solidFill>
              </a:rPr>
              <a:t> du fichier inutile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3580340F-D7E7-451E-8932-FA8841E58B6E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591184" y="3409029"/>
            <a:ext cx="9009632" cy="302074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F690702-AB5F-4EE3-8563-B7B8CFBC44BD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5265DA-6519-4332-8C9A-02A12ADBF733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FAE6BE6-9C4E-4D92-8CC6-B77E350B06B8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P.20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0C7B66B-EB1C-42FB-A48B-605189E93F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077" y="1729189"/>
            <a:ext cx="1590476" cy="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1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1">
            <a:extLst>
              <a:ext uri="{FF2B5EF4-FFF2-40B4-BE49-F238E27FC236}">
                <a16:creationId xmlns:a16="http://schemas.microsoft.com/office/drawing/2014/main" id="{8F989EDE-5055-4ABA-992E-F3F827C08700}"/>
              </a:ext>
            </a:extLst>
          </p:cNvPr>
          <p:cNvSpPr txBox="1"/>
          <p:nvPr/>
        </p:nvSpPr>
        <p:spPr>
          <a:xfrm>
            <a:off x="327457" y="1455938"/>
            <a:ext cx="1159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L’Oréal et ses ordres d’expéditions</a:t>
            </a:r>
            <a:endParaRPr lang="fr-FR" b="1" u="sng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Fichier non intégrable car :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2560838"/>
            <a:ext cx="1159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Plusieurs déposants sur une seule feuille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E41AEF-06F0-46E9-BE10-12A8BC5906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8112" y="1187367"/>
            <a:ext cx="1044159" cy="45868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67FBAFC-1D4E-430A-97D0-995B20892F26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65A889-B9B4-4E7F-8591-A7E160F35C0D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A82D520-4154-41F9-BD8B-D2EE832C26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59283" y="1858596"/>
            <a:ext cx="1707767" cy="3924471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F55FC790-BB95-491D-8A4F-0AB1292189DA}"/>
              </a:ext>
            </a:extLst>
          </p:cNvPr>
          <p:cNvGrpSpPr/>
          <p:nvPr/>
        </p:nvGrpSpPr>
        <p:grpSpPr>
          <a:xfrm>
            <a:off x="7777348" y="2264361"/>
            <a:ext cx="1230122" cy="3897544"/>
            <a:chOff x="7777348" y="1902411"/>
            <a:chExt cx="1230122" cy="389754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19C07AD-A0E4-4888-BE08-893D318F8F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77348" y="1902411"/>
              <a:ext cx="1230122" cy="389754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256EC1-68B1-4A33-9BAA-3C0D3B170F3B}"/>
                </a:ext>
              </a:extLst>
            </p:cNvPr>
            <p:cNvSpPr/>
            <p:nvPr/>
          </p:nvSpPr>
          <p:spPr>
            <a:xfrm>
              <a:off x="7777348" y="2871098"/>
              <a:ext cx="928502" cy="240357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7EF79697-84D6-4F10-AAB1-AB0BA57BF51C}"/>
              </a:ext>
            </a:extLst>
          </p:cNvPr>
          <p:cNvSpPr txBox="1"/>
          <p:nvPr/>
        </p:nvSpPr>
        <p:spPr>
          <a:xfrm>
            <a:off x="9767390" y="2479061"/>
            <a:ext cx="20429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Palette complète de 1000 unités,</a:t>
            </a:r>
          </a:p>
          <a:p>
            <a:r>
              <a:rPr lang="fr-FR" sz="1600" dirty="0">
                <a:solidFill>
                  <a:schemeClr val="bg1"/>
                </a:solidFill>
              </a:rPr>
              <a:t>pour les 120 unités, il faut compter le nombre de carton à prélever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3992A206-15D9-46CB-92AB-EE8FE7A52EA9}"/>
              </a:ext>
            </a:extLst>
          </p:cNvPr>
          <p:cNvSpPr txBox="1"/>
          <p:nvPr/>
        </p:nvSpPr>
        <p:spPr>
          <a:xfrm>
            <a:off x="328475" y="2827538"/>
            <a:ext cx="48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Données brutes (besoin de les retravailler)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A3E80C2-D208-49D8-8954-118ABDFEE2EE}"/>
              </a:ext>
            </a:extLst>
          </p:cNvPr>
          <p:cNvSpPr txBox="1"/>
          <p:nvPr/>
        </p:nvSpPr>
        <p:spPr>
          <a:xfrm>
            <a:off x="357694" y="3124503"/>
            <a:ext cx="1159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Besoin de faire des calculs pour effectuer des pickings</a:t>
            </a: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C338F68A-240F-4F88-A636-44FB9A0F238C}"/>
              </a:ext>
            </a:extLst>
          </p:cNvPr>
          <p:cNvSpPr/>
          <p:nvPr/>
        </p:nvSpPr>
        <p:spPr>
          <a:xfrm>
            <a:off x="4704103" y="2520488"/>
            <a:ext cx="2580553" cy="3693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F2CB12E4-002B-4BAF-9D4C-044E5E2CBAC1}"/>
              </a:ext>
            </a:extLst>
          </p:cNvPr>
          <p:cNvSpPr/>
          <p:nvPr/>
        </p:nvSpPr>
        <p:spPr>
          <a:xfrm>
            <a:off x="4685573" y="2863217"/>
            <a:ext cx="2580553" cy="3693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B5119A47-F711-48BE-9C95-6A7587EC0D8C}"/>
              </a:ext>
            </a:extLst>
          </p:cNvPr>
          <p:cNvSpPr/>
          <p:nvPr/>
        </p:nvSpPr>
        <p:spPr>
          <a:xfrm>
            <a:off x="5864577" y="3167738"/>
            <a:ext cx="1401549" cy="3693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0" name="Flèche : droite 29">
            <a:extLst>
              <a:ext uri="{FF2B5EF4-FFF2-40B4-BE49-F238E27FC236}">
                <a16:creationId xmlns:a16="http://schemas.microsoft.com/office/drawing/2014/main" id="{9A7C174F-BA3D-49D9-A60D-250187305B78}"/>
              </a:ext>
            </a:extLst>
          </p:cNvPr>
          <p:cNvSpPr/>
          <p:nvPr/>
        </p:nvSpPr>
        <p:spPr>
          <a:xfrm>
            <a:off x="8867161" y="3146781"/>
            <a:ext cx="791189" cy="36933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C074A2E-3F6C-4E3B-90DE-8E1443A40E38}"/>
              </a:ext>
            </a:extLst>
          </p:cNvPr>
          <p:cNvSpPr txBox="1"/>
          <p:nvPr/>
        </p:nvSpPr>
        <p:spPr>
          <a:xfrm>
            <a:off x="357694" y="3820831"/>
            <a:ext cx="3280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Temps de saisie estimé :</a:t>
            </a:r>
          </a:p>
          <a:p>
            <a:r>
              <a:rPr lang="fr-FR" dirty="0">
                <a:solidFill>
                  <a:schemeClr val="bg1"/>
                </a:solidFill>
              </a:rPr>
              <a:t>AC  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 Une heure par jour</a:t>
            </a:r>
          </a:p>
          <a:p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MP  Une heure tous les 2 jours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9DDA0BB-9897-4A9E-890F-653D6B865120}"/>
              </a:ext>
            </a:extLst>
          </p:cNvPr>
          <p:cNvSpPr txBox="1"/>
          <p:nvPr/>
        </p:nvSpPr>
        <p:spPr>
          <a:xfrm>
            <a:off x="357694" y="4969205"/>
            <a:ext cx="4137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Saisie terminée :</a:t>
            </a:r>
          </a:p>
          <a:p>
            <a:r>
              <a:rPr lang="fr-FR" dirty="0">
                <a:solidFill>
                  <a:schemeClr val="bg1"/>
                </a:solidFill>
              </a:rPr>
              <a:t>Calcul du nombre de camions nécessaires 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F70B4DB-9FA4-4D10-BC3D-9CC644C1AC26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P.21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B2CD8BBB-A9BB-49D1-8A6C-7E15393466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077" y="1729189"/>
            <a:ext cx="1590476" cy="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8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8" grpId="0"/>
      <p:bldP spid="8" grpId="1"/>
      <p:bldP spid="25" grpId="0"/>
      <p:bldP spid="26" grpId="0"/>
      <p:bldP spid="9" grpId="0" animBg="1"/>
      <p:bldP spid="9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L’Oréal et ses ordres d’expéditions</a:t>
            </a:r>
            <a:endParaRPr lang="fr-FR" b="1" u="sng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7FBAFC-1D4E-430A-97D0-995B20892F26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65A889-B9B4-4E7F-8591-A7E160F35C0D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CEB12AB-56A9-4ECF-9D2B-7978C93E7C3A}"/>
              </a:ext>
            </a:extLst>
          </p:cNvPr>
          <p:cNvSpPr txBox="1"/>
          <p:nvPr/>
        </p:nvSpPr>
        <p:spPr>
          <a:xfrm>
            <a:off x="328475" y="2394109"/>
            <a:ext cx="5386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Objectifs 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Réduire le temps de saisie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Réduction des erreurs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Se consacrer à d’autres tâches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Lancement de la préparation plus rapide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Anticiper les problèmes</a:t>
            </a:r>
          </a:p>
        </p:txBody>
      </p:sp>
      <p:pic>
        <p:nvPicPr>
          <p:cNvPr id="1030" name="Picture 6" descr="RÃ©sultat de recherche d'images pour &quot;logo horloge v&quot;">
            <a:extLst>
              <a:ext uri="{FF2B5EF4-FFF2-40B4-BE49-F238E27FC236}">
                <a16:creationId xmlns:a16="http://schemas.microsoft.com/office/drawing/2014/main" id="{F8789B4C-173C-496B-9C6B-BDE5B5CE3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50875" y1="42875" x2="52375" y2="46250"/>
                        <a14:foregroundMark x1="55500" y1="51500" x2="57500" y2="50375"/>
                        <a14:foregroundMark x1="59500" y1="49375" x2="66750" y2="45500"/>
                        <a14:foregroundMark x1="13375" y1="42375" x2="31375" y2="41875"/>
                        <a14:foregroundMark x1="21750" y1="50875" x2="28750" y2="50625"/>
                        <a14:foregroundMark x1="19750" y1="60500" x2="32500" y2="60125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957" y="3648596"/>
            <a:ext cx="630118" cy="63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truck GIF">
            <a:extLst>
              <a:ext uri="{FF2B5EF4-FFF2-40B4-BE49-F238E27FC236}">
                <a16:creationId xmlns:a16="http://schemas.microsoft.com/office/drawing/2014/main" id="{30FEEC6C-7E12-43BF-B037-29CAA0D0FA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626" y="2114949"/>
            <a:ext cx="4784979" cy="2179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nimation illustration GIF by Tony Babel">
            <a:extLst>
              <a:ext uri="{FF2B5EF4-FFF2-40B4-BE49-F238E27FC236}">
                <a16:creationId xmlns:a16="http://schemas.microsoft.com/office/drawing/2014/main" id="{E64D3ADF-F311-4BF5-97D5-FB3959912B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626" y="2102269"/>
            <a:ext cx="4504918" cy="3378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ruck forklift GIF">
            <a:extLst>
              <a:ext uri="{FF2B5EF4-FFF2-40B4-BE49-F238E27FC236}">
                <a16:creationId xmlns:a16="http://schemas.microsoft.com/office/drawing/2014/main" id="{CF1A28A8-3B9D-491F-9D19-3A88B53662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670" y="2305304"/>
            <a:ext cx="4784979" cy="2686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FAD053BE-2573-468C-8B35-FC1A81048C96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P.22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85F64389-2E32-421A-89B0-3FF981FF2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077" y="1729189"/>
            <a:ext cx="1590476" cy="3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1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6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3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298882" y="1237099"/>
            <a:ext cx="115942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Développement de l’outil dédié pour le client L’Oréal :  </a:t>
            </a:r>
            <a:endParaRPr lang="fr-FR" b="1" u="sng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Liste des fonctionnalités attendues:</a:t>
            </a:r>
          </a:p>
        </p:txBody>
      </p:sp>
      <p:pic>
        <p:nvPicPr>
          <p:cNvPr id="16" name="Picture 2" descr="RÃ©sultat de recherche d'images pour &quot;logo developpement informatique excel&quot;">
            <a:extLst>
              <a:ext uri="{FF2B5EF4-FFF2-40B4-BE49-F238E27FC236}">
                <a16:creationId xmlns:a16="http://schemas.microsoft.com/office/drawing/2014/main" id="{420CBFED-1552-4236-B429-5F33BA18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1234379"/>
            <a:ext cx="1366909" cy="7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DC44A6C-5AEA-422C-864C-08BFDCF04F3C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7D0D3B-1515-4623-BD42-4DF03DEB33F6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A839487-881D-4DCF-A584-6E1254D38C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21" y="4970994"/>
            <a:ext cx="8487916" cy="8192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69F5B78-950A-4549-B414-FBAA63D60942}"/>
              </a:ext>
            </a:extLst>
          </p:cNvPr>
          <p:cNvSpPr txBox="1"/>
          <p:nvPr/>
        </p:nvSpPr>
        <p:spPr>
          <a:xfrm>
            <a:off x="298882" y="2592225"/>
            <a:ext cx="845154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Définir quelles palettes expédier (quantité de produit = ou &gt; à la quantité demandée)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Traiter les déposants (picking ou non)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Effectuer les calculs de picking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Nombre de palettes pour les navettes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Intégrer chaque déposants dans le WMS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Gérer les AC et MP (fonctionnement différent)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Traiter les codes produits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650882B-41C4-4308-8983-8F2E4D4E538D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P.23</a:t>
            </a:r>
          </a:p>
        </p:txBody>
      </p:sp>
    </p:spTree>
    <p:extLst>
      <p:ext uri="{BB962C8B-B14F-4D97-AF65-F5344CB8AC3E}">
        <p14:creationId xmlns:p14="http://schemas.microsoft.com/office/powerpoint/2010/main" val="74427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b="1" dirty="0">
                <a:solidFill>
                  <a:schemeClr val="bg1"/>
                </a:solidFill>
              </a:rPr>
              <a:t>Développement de l’outil dédié pour le client L’Oréal </a:t>
            </a:r>
            <a:endParaRPr lang="fr-FR" b="1" u="sng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Pour pouvoir fonctionner, le programme a besoin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Du fichier exporté du site internet SESAME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De l’état des stocks avec localisation pour les AC ou les MP</a:t>
            </a:r>
          </a:p>
        </p:txBody>
      </p:sp>
      <p:pic>
        <p:nvPicPr>
          <p:cNvPr id="16" name="Picture 2" descr="RÃ©sultat de recherche d'images pour &quot;logo developpement informatique excel&quot;">
            <a:extLst>
              <a:ext uri="{FF2B5EF4-FFF2-40B4-BE49-F238E27FC236}">
                <a16:creationId xmlns:a16="http://schemas.microsoft.com/office/drawing/2014/main" id="{420CBFED-1552-4236-B429-5F33BA186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1455150"/>
            <a:ext cx="1366909" cy="7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5BBF6A-E0C6-4CDF-A09B-53BCD6FB9629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5ADC0A-1DBC-4EDF-860C-DF27FF90B702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628405-8F2F-45A7-B458-BA386BFCE6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1815" y="3677699"/>
            <a:ext cx="10544543" cy="25622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922A4E9-28E1-442A-B10E-208BF2DE3DF8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1369254" y="3429000"/>
            <a:ext cx="8972550" cy="3162300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0B36409-1020-4353-A06C-091B84ABB2BF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P.24</a:t>
            </a:r>
          </a:p>
        </p:txBody>
      </p:sp>
    </p:spTree>
    <p:extLst>
      <p:ext uri="{BB962C8B-B14F-4D97-AF65-F5344CB8AC3E}">
        <p14:creationId xmlns:p14="http://schemas.microsoft.com/office/powerpoint/2010/main" val="391496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Présentation et fonctionnement de l’outil dédié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4B5A982-2909-4DC1-B94C-113D3E47D3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572" y="1352550"/>
            <a:ext cx="684962" cy="4727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5C61AC3-AF81-4FC9-AF0E-18F18FD3D408}"/>
              </a:ext>
            </a:extLst>
          </p:cNvPr>
          <p:cNvSpPr txBox="1"/>
          <p:nvPr/>
        </p:nvSpPr>
        <p:spPr>
          <a:xfrm>
            <a:off x="328475" y="2286000"/>
            <a:ext cx="11594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Fonctionnement de l’application :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Comparer le code du fournisseur du fichier exporté avec celui du WMS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Transformer les données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Regrouper les palettes selon les emplacements (allées, niveaux, …) pour éviter que le cariste face des allers-retours dans les entrepôts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Permettre de regrouper les mécomptes avec les palettes complètes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Effectuer des 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Envoyer des mails pour chaque déposant avec les références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F33865-2F0D-49F9-86A9-7606F2C9C91F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9F9190-7AC9-415A-B3E7-8806AB46D687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pic>
        <p:nvPicPr>
          <p:cNvPr id="19" name="Picture 2" descr="RÃ©sultat de recherche d'images pour &quot;logo developpement informatique excel&quot;">
            <a:hlinkClick r:id="rId9" action="ppaction://hlinkfile"/>
            <a:extLst>
              <a:ext uri="{FF2B5EF4-FFF2-40B4-BE49-F238E27FC236}">
                <a16:creationId xmlns:a16="http://schemas.microsoft.com/office/drawing/2014/main" id="{18160E48-37DD-47BA-B8CD-B706542E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68" y="5244404"/>
            <a:ext cx="1366909" cy="73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C2D2D8C-22D4-46F5-ABAC-70F1AEA62924}"/>
              </a:ext>
            </a:extLst>
          </p:cNvPr>
          <p:cNvSpPr txBox="1"/>
          <p:nvPr/>
        </p:nvSpPr>
        <p:spPr>
          <a:xfrm>
            <a:off x="2001514" y="5442647"/>
            <a:ext cx="3067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Démonstration de l’application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BDFA417-5F4B-425F-BCC0-CA5027446DA3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P.25</a:t>
            </a:r>
          </a:p>
        </p:txBody>
      </p:sp>
    </p:spTree>
    <p:extLst>
      <p:ext uri="{BB962C8B-B14F-4D97-AF65-F5344CB8AC3E}">
        <p14:creationId xmlns:p14="http://schemas.microsoft.com/office/powerpoint/2010/main" val="19890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	</a:t>
            </a:r>
          </a:p>
          <a:p>
            <a:r>
              <a:rPr lang="fr-FR" dirty="0">
                <a:solidFill>
                  <a:schemeClr val="bg1"/>
                </a:solidFill>
              </a:rPr>
              <a:t>	</a:t>
            </a:r>
            <a:r>
              <a:rPr lang="fr-FR" b="1" dirty="0">
                <a:solidFill>
                  <a:schemeClr val="bg1"/>
                </a:solidFill>
              </a:rPr>
              <a:t>Difficultés rencontrées </a:t>
            </a:r>
          </a:p>
        </p:txBody>
      </p:sp>
      <p:pic>
        <p:nvPicPr>
          <p:cNvPr id="1026" name="Picture 2" descr="RÃ©sultat de recherche d'images pour &quot;logo difficultÃ©&quot;">
            <a:extLst>
              <a:ext uri="{FF2B5EF4-FFF2-40B4-BE49-F238E27FC236}">
                <a16:creationId xmlns:a16="http://schemas.microsoft.com/office/drawing/2014/main" id="{EADE2A1A-5886-4473-866E-4E8EE3EC2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3231" y1="45133" x2="43231" y2="45133"/>
                        <a14:foregroundMark x1="53000" y1="45044" x2="53000" y2="45044"/>
                        <a14:foregroundMark x1="65231" y1="49204" x2="65231" y2="49204"/>
                        <a14:foregroundMark x1="68231" y1="48496" x2="68231" y2="48496"/>
                        <a14:foregroundMark x1="36154" y1="49558" x2="36154" y2="49558"/>
                        <a14:foregroundMark x1="39154" y1="49558" x2="39154" y2="49558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332617"/>
            <a:ext cx="1325562" cy="1152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E26F868-2C90-4015-A9A8-6360B1356764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9A92CA-BA4A-4E5F-82B2-011815381D49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680A2D9-BFEB-4F46-887E-2D6B9C73A35E}"/>
              </a:ext>
            </a:extLst>
          </p:cNvPr>
          <p:cNvSpPr txBox="1"/>
          <p:nvPr/>
        </p:nvSpPr>
        <p:spPr>
          <a:xfrm>
            <a:off x="347133" y="2484816"/>
            <a:ext cx="724416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Oubli de contraintes (palettes bloquées)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Ajout de nouvelles contraintes (amélioration du choix des palettes)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Problème de calculs (picking)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Gestion des mécomptes (sortir les mécomptes avec la palette complète)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4F8146A-8827-4EB2-9A83-06C787CCFE96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P.26</a:t>
            </a:r>
          </a:p>
        </p:txBody>
      </p:sp>
    </p:spTree>
    <p:extLst>
      <p:ext uri="{BB962C8B-B14F-4D97-AF65-F5344CB8AC3E}">
        <p14:creationId xmlns:p14="http://schemas.microsoft.com/office/powerpoint/2010/main" val="322804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Titre 1">
            <a:extLst>
              <a:ext uri="{FF2B5EF4-FFF2-40B4-BE49-F238E27FC236}">
                <a16:creationId xmlns:a16="http://schemas.microsoft.com/office/drawing/2014/main" id="{D66F577F-6596-45B6-90DA-993A72437AB9}"/>
              </a:ext>
            </a:extLst>
          </p:cNvPr>
          <p:cNvSpPr txBox="1">
            <a:spLocks/>
          </p:cNvSpPr>
          <p:nvPr/>
        </p:nvSpPr>
        <p:spPr>
          <a:xfrm>
            <a:off x="337255" y="593093"/>
            <a:ext cx="10515600" cy="15693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fr-FR" dirty="0">
                <a:solidFill>
                  <a:srgbClr val="FFFFFF"/>
                </a:solidFill>
                <a:latin typeface="Bebas Neue"/>
              </a:rPr>
            </a:br>
            <a:r>
              <a:rPr lang="fr-FR" dirty="0">
                <a:solidFill>
                  <a:srgbClr val="FFFFFF"/>
                </a:solidFill>
                <a:latin typeface="Bebas Neue"/>
              </a:rPr>
              <a:t>I - Présentation de l’entreprise</a:t>
            </a:r>
            <a:br>
              <a:rPr lang="fr-FR" dirty="0"/>
            </a:br>
            <a:br>
              <a:rPr lang="fr-FR" sz="1800" dirty="0"/>
            </a:br>
            <a:r>
              <a:rPr lang="fr-FR" sz="3600" dirty="0">
                <a:solidFill>
                  <a:srgbClr val="FFFFFF"/>
                </a:solidFill>
                <a:latin typeface="Bebas Neue"/>
              </a:rPr>
              <a:t>Histoire</a:t>
            </a:r>
            <a:endParaRPr lang="fr-FR" dirty="0">
              <a:solidFill>
                <a:srgbClr val="FFFFFF"/>
              </a:solidFill>
              <a:latin typeface="Bebas Neue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4F80D80B-3B6D-44A3-9446-711AC23B3BC8}"/>
              </a:ext>
            </a:extLst>
          </p:cNvPr>
          <p:cNvSpPr txBox="1"/>
          <p:nvPr/>
        </p:nvSpPr>
        <p:spPr>
          <a:xfrm>
            <a:off x="11800831" y="390383"/>
            <a:ext cx="39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P.2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92C27EC0-3AEF-4C76-BA5A-E061BFDF510F}"/>
              </a:ext>
            </a:extLst>
          </p:cNvPr>
          <p:cNvSpPr/>
          <p:nvPr/>
        </p:nvSpPr>
        <p:spPr>
          <a:xfrm>
            <a:off x="1728282" y="-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97" name="Freeform 21">
            <a:extLst>
              <a:ext uri="{FF2B5EF4-FFF2-40B4-BE49-F238E27FC236}">
                <a16:creationId xmlns:a16="http://schemas.microsoft.com/office/drawing/2014/main" id="{2A9AA816-9055-47BF-8A98-9DE188B29C50}"/>
              </a:ext>
            </a:extLst>
          </p:cNvPr>
          <p:cNvSpPr>
            <a:spLocks/>
          </p:cNvSpPr>
          <p:nvPr/>
        </p:nvSpPr>
        <p:spPr bwMode="auto">
          <a:xfrm>
            <a:off x="703385" y="937846"/>
            <a:ext cx="9609363" cy="5727155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28" h="1032">
                <a:moveTo>
                  <a:pt x="0" y="856"/>
                </a:moveTo>
                <a:cubicBezTo>
                  <a:pt x="420" y="1032"/>
                  <a:pt x="464" y="536"/>
                  <a:pt x="660" y="540"/>
                </a:cubicBezTo>
                <a:cubicBezTo>
                  <a:pt x="856" y="544"/>
                  <a:pt x="976" y="736"/>
                  <a:pt x="1232" y="720"/>
                </a:cubicBezTo>
                <a:cubicBezTo>
                  <a:pt x="1488" y="704"/>
                  <a:pt x="1508" y="352"/>
                  <a:pt x="1772" y="320"/>
                </a:cubicBezTo>
                <a:cubicBezTo>
                  <a:pt x="2036" y="288"/>
                  <a:pt x="2063" y="491"/>
                  <a:pt x="2315" y="479"/>
                </a:cubicBezTo>
                <a:cubicBezTo>
                  <a:pt x="2567" y="467"/>
                  <a:pt x="2572" y="84"/>
                  <a:pt x="2828" y="0"/>
                </a:cubicBezTo>
              </a:path>
            </a:pathLst>
          </a:custGeom>
          <a:noFill/>
          <a:ln w="15875" cap="flat">
            <a:solidFill>
              <a:schemeClr val="bg1">
                <a:lumMod val="75000"/>
              </a:schemeClr>
            </a:solidFill>
            <a:prstDash val="dash"/>
            <a:miter lim="800000"/>
            <a:headEnd/>
            <a:tailEnd/>
          </a:ln>
        </p:spPr>
        <p:txBody>
          <a:bodyPr vert="horz" wrap="square" lIns="137168" tIns="68584" rIns="137168" bIns="68584" numCol="1" anchor="t" anchorCtr="0" compatLnSpc="1">
            <a:prstTxWarp prst="textNoShape">
              <a:avLst/>
            </a:prstTxWarp>
          </a:bodyPr>
          <a:lstStyle/>
          <a:p>
            <a:endParaRPr lang="en-US" sz="2701" dirty="0">
              <a:latin typeface="Bebas Neue"/>
            </a:endParaRPr>
          </a:p>
        </p:txBody>
      </p:sp>
      <p:sp>
        <p:nvSpPr>
          <p:cNvPr id="98" name="Oval 19">
            <a:extLst>
              <a:ext uri="{FF2B5EF4-FFF2-40B4-BE49-F238E27FC236}">
                <a16:creationId xmlns:a16="http://schemas.microsoft.com/office/drawing/2014/main" id="{7E772AC9-8DA0-4059-8F7C-EF4ECFE34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03" y="4920652"/>
            <a:ext cx="896894" cy="860209"/>
          </a:xfrm>
          <a:prstGeom prst="ellipse">
            <a:avLst/>
          </a:prstGeom>
          <a:solidFill>
            <a:srgbClr val="D6A300"/>
          </a:solidFill>
          <a:ln>
            <a:noFill/>
          </a:ln>
        </p:spPr>
        <p:txBody>
          <a:bodyPr vert="horz" wrap="square" lIns="137168" tIns="68584" rIns="137168" bIns="68584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Bebas Neue"/>
                <a:cs typeface="Roboto Regular"/>
              </a:rPr>
              <a:t>1929</a:t>
            </a:r>
          </a:p>
        </p:txBody>
      </p:sp>
      <p:sp>
        <p:nvSpPr>
          <p:cNvPr id="99" name="Oval 19">
            <a:extLst>
              <a:ext uri="{FF2B5EF4-FFF2-40B4-BE49-F238E27FC236}">
                <a16:creationId xmlns:a16="http://schemas.microsoft.com/office/drawing/2014/main" id="{5FBA3C57-A3AF-4A1E-BDA4-EEE54CB7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934" y="4113313"/>
            <a:ext cx="896894" cy="860209"/>
          </a:xfrm>
          <a:prstGeom prst="ellipse">
            <a:avLst/>
          </a:prstGeom>
          <a:solidFill>
            <a:srgbClr val="648ACE"/>
          </a:solidFill>
          <a:ln>
            <a:noFill/>
          </a:ln>
        </p:spPr>
        <p:txBody>
          <a:bodyPr vert="horz" wrap="square" lIns="137168" tIns="68584" rIns="137168" bIns="68584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Bebas Neue"/>
                <a:cs typeface="Roboto Regular"/>
              </a:rPr>
              <a:t>1976</a:t>
            </a:r>
          </a:p>
        </p:txBody>
      </p:sp>
      <p:sp>
        <p:nvSpPr>
          <p:cNvPr id="100" name="Oval 19">
            <a:extLst>
              <a:ext uri="{FF2B5EF4-FFF2-40B4-BE49-F238E27FC236}">
                <a16:creationId xmlns:a16="http://schemas.microsoft.com/office/drawing/2014/main" id="{F46E9BE3-6ED9-4418-BAD5-F632DB37A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205" y="4325570"/>
            <a:ext cx="896894" cy="860209"/>
          </a:xfrm>
          <a:prstGeom prst="ellipse">
            <a:avLst/>
          </a:prstGeom>
          <a:solidFill>
            <a:srgbClr val="C308C8"/>
          </a:solidFill>
          <a:ln>
            <a:noFill/>
          </a:ln>
        </p:spPr>
        <p:txBody>
          <a:bodyPr vert="horz" wrap="square" lIns="137168" tIns="68584" rIns="137168" bIns="68584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Bebas Neue"/>
                <a:cs typeface="Roboto Regular"/>
              </a:rPr>
              <a:t>1988</a:t>
            </a:r>
          </a:p>
        </p:txBody>
      </p:sp>
      <p:sp>
        <p:nvSpPr>
          <p:cNvPr id="101" name="Oval 19">
            <a:extLst>
              <a:ext uri="{FF2B5EF4-FFF2-40B4-BE49-F238E27FC236}">
                <a16:creationId xmlns:a16="http://schemas.microsoft.com/office/drawing/2014/main" id="{82195E58-F587-4662-9019-CB98EF927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827" y="3408033"/>
            <a:ext cx="896894" cy="86020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37168" tIns="68584" rIns="137168" bIns="68584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Bebas Neue"/>
                <a:cs typeface="Roboto Regular"/>
              </a:rPr>
              <a:t>2007</a:t>
            </a:r>
          </a:p>
        </p:txBody>
      </p:sp>
      <p:sp>
        <p:nvSpPr>
          <p:cNvPr id="102" name="Oval 19">
            <a:extLst>
              <a:ext uri="{FF2B5EF4-FFF2-40B4-BE49-F238E27FC236}">
                <a16:creationId xmlns:a16="http://schemas.microsoft.com/office/drawing/2014/main" id="{21E180F3-FC75-49F9-AA3F-C867B29E4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4491" y="2411547"/>
            <a:ext cx="896894" cy="86020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vert="horz" wrap="square" lIns="137168" tIns="68584" rIns="137168" bIns="68584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Bebas Neue"/>
                <a:cs typeface="Roboto Regular"/>
              </a:rPr>
              <a:t>2009</a:t>
            </a:r>
          </a:p>
        </p:txBody>
      </p:sp>
      <p:sp>
        <p:nvSpPr>
          <p:cNvPr id="103" name="Oval 19">
            <a:extLst>
              <a:ext uri="{FF2B5EF4-FFF2-40B4-BE49-F238E27FC236}">
                <a16:creationId xmlns:a16="http://schemas.microsoft.com/office/drawing/2014/main" id="{435083AE-40EE-4C61-AFD1-1FD1D1BE2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4705" y="1158456"/>
            <a:ext cx="896894" cy="86020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137168" tIns="68584" rIns="137168" bIns="68584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Bebas Neue"/>
                <a:cs typeface="Roboto Regular"/>
              </a:rPr>
              <a:t>2017</a:t>
            </a:r>
          </a:p>
        </p:txBody>
      </p:sp>
      <p:pic>
        <p:nvPicPr>
          <p:cNvPr id="104" name="Image 103">
            <a:extLst>
              <a:ext uri="{FF2B5EF4-FFF2-40B4-BE49-F238E27FC236}">
                <a16:creationId xmlns:a16="http://schemas.microsoft.com/office/drawing/2014/main" id="{096E4247-413D-401A-BCD8-89D5BF5903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556" b="99028" l="2969" r="96953">
                        <a14:foregroundMark x1="73125" y1="65417" x2="52031" y2="60000"/>
                        <a14:foregroundMark x1="69609" y1="80833" x2="57578" y2="86667"/>
                        <a14:foregroundMark x1="21250" y1="79028" x2="35313" y2="81944"/>
                        <a14:foregroundMark x1="94609" y1="45417" x2="94609" y2="45417"/>
                        <a14:foregroundMark x1="94531" y1="50139" x2="94844" y2="45833"/>
                        <a14:foregroundMark x1="61406" y1="24444" x2="53984" y2="24444"/>
                        <a14:foregroundMark x1="4297" y1="37917" x2="4531" y2="37083"/>
                        <a14:foregroundMark x1="4531" y1="37222" x2="32109" y2="29722"/>
                        <a14:foregroundMark x1="33672" y1="29167" x2="55469" y2="24028"/>
                        <a14:foregroundMark x1="54375" y1="23472" x2="57969" y2="22778"/>
                        <a14:foregroundMark x1="40703" y1="26944" x2="38828" y2="27917"/>
                        <a14:foregroundMark x1="4219" y1="36806" x2="58438" y2="22500"/>
                        <a14:foregroundMark x1="4453" y1="42778" x2="4141" y2="44306"/>
                        <a14:foregroundMark x1="4219" y1="37083" x2="3984" y2="37361"/>
                        <a14:foregroundMark x1="3906" y1="37639" x2="3828" y2="36667"/>
                        <a14:foregroundMark x1="10469" y1="85972" x2="10469" y2="85972"/>
                        <a14:foregroundMark x1="11016" y1="85972" x2="11016" y2="85972"/>
                        <a14:foregroundMark x1="11250" y1="86111" x2="10391" y2="85972"/>
                        <a14:foregroundMark x1="10469" y1="85972" x2="11484" y2="86389"/>
                        <a14:foregroundMark x1="11328" y1="86250" x2="10234" y2="86250"/>
                        <a14:foregroundMark x1="95469" y1="59167" x2="95703" y2="69167"/>
                        <a14:foregroundMark x1="94688" y1="70278" x2="94922" y2="73611"/>
                        <a14:foregroundMark x1="95313" y1="72222" x2="95156" y2="69306"/>
                        <a14:foregroundMark x1="95781" y1="90278" x2="95547" y2="86944"/>
                        <a14:foregroundMark x1="85547" y1="30139" x2="83047" y2="29306"/>
                        <a14:foregroundMark x1="79141" y1="24583" x2="79688" y2="24583"/>
                        <a14:foregroundMark x1="79844" y1="24722" x2="81875" y2="25417"/>
                        <a14:foregroundMark x1="4297" y1="53472" x2="4297" y2="52222"/>
                        <a14:foregroundMark x1="4609" y1="63333" x2="4375" y2="61389"/>
                        <a14:backgroundMark x1="3984" y1="85139" x2="13750" y2="93056"/>
                        <a14:backgroundMark x1="22891" y1="94306" x2="50234" y2="97778"/>
                        <a14:backgroundMark x1="49219" y1="95972" x2="68047" y2="98472"/>
                        <a14:backgroundMark x1="11016" y1="90556" x2="10391" y2="86528"/>
                        <a14:backgroundMark x1="12891" y1="89861" x2="11797" y2="87500"/>
                        <a14:backgroundMark x1="10469" y1="86806" x2="11328" y2="85278"/>
                        <a14:backgroundMark x1="96484" y1="70972" x2="96328" y2="67778"/>
                        <a14:backgroundMark x1="96563" y1="87639" x2="96719" y2="76944"/>
                        <a14:backgroundMark x1="96250" y1="84306" x2="96094" y2="82500"/>
                        <a14:backgroundMark x1="3672" y1="72500" x2="3828" y2="54028"/>
                        <a14:backgroundMark x1="4063" y1="55694" x2="4063" y2="5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777" y="493084"/>
            <a:ext cx="1879231" cy="1057067"/>
          </a:xfrm>
          <a:prstGeom prst="rect">
            <a:avLst/>
          </a:prstGeom>
        </p:spPr>
      </p:pic>
      <p:sp>
        <p:nvSpPr>
          <p:cNvPr id="106" name="ZoneTexte 105">
            <a:extLst>
              <a:ext uri="{FF2B5EF4-FFF2-40B4-BE49-F238E27FC236}">
                <a16:creationId xmlns:a16="http://schemas.microsoft.com/office/drawing/2014/main" id="{6222D1F1-EC17-437F-BF18-78A373AEE9E3}"/>
              </a:ext>
            </a:extLst>
          </p:cNvPr>
          <p:cNvSpPr txBox="1"/>
          <p:nvPr/>
        </p:nvSpPr>
        <p:spPr>
          <a:xfrm>
            <a:off x="74318" y="6047664"/>
            <a:ext cx="361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BE" b="0" i="0" dirty="0">
                <a:solidFill>
                  <a:schemeClr val="bg1"/>
                </a:solidFill>
                <a:latin typeface="Bebas Neue"/>
              </a:rPr>
              <a:t>Pierre Victor THEVENET </a:t>
            </a:r>
            <a:r>
              <a:rPr lang="fr-BE" dirty="0">
                <a:solidFill>
                  <a:schemeClr val="bg1"/>
                </a:solidFill>
                <a:latin typeface="Bebas Neue"/>
              </a:rPr>
              <a:t>rachète</a:t>
            </a:r>
            <a:r>
              <a:rPr lang="fr-BE" b="0" i="0" dirty="0">
                <a:solidFill>
                  <a:schemeClr val="bg1"/>
                </a:solidFill>
                <a:latin typeface="Bebas Neue"/>
              </a:rPr>
              <a:t> une malterie à Saint Pourçain sur Sioule</a:t>
            </a:r>
            <a:endParaRPr lang="fr-FR" b="0" i="0" dirty="0">
              <a:solidFill>
                <a:schemeClr val="bg1"/>
              </a:solidFill>
              <a:latin typeface="Bebas Neue"/>
            </a:endParaRPr>
          </a:p>
        </p:txBody>
      </p:sp>
      <p:sp>
        <p:nvSpPr>
          <p:cNvPr id="107" name="ZoneTexte 106">
            <a:extLst>
              <a:ext uri="{FF2B5EF4-FFF2-40B4-BE49-F238E27FC236}">
                <a16:creationId xmlns:a16="http://schemas.microsoft.com/office/drawing/2014/main" id="{E06E1D3A-4817-4DBA-97E3-4762142B4CB7}"/>
              </a:ext>
            </a:extLst>
          </p:cNvPr>
          <p:cNvSpPr txBox="1"/>
          <p:nvPr/>
        </p:nvSpPr>
        <p:spPr>
          <a:xfrm>
            <a:off x="292331" y="2825175"/>
            <a:ext cx="3680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fr-FR" b="0" i="0" dirty="0">
                <a:solidFill>
                  <a:schemeClr val="bg1"/>
                </a:solidFill>
                <a:latin typeface="Bebas Neue"/>
              </a:rPr>
              <a:t>Fin de l’activité malterie-brasserie et début du transport routier</a:t>
            </a:r>
          </a:p>
        </p:txBody>
      </p:sp>
      <p:sp>
        <p:nvSpPr>
          <p:cNvPr id="108" name="ZoneTexte 107">
            <a:extLst>
              <a:ext uri="{FF2B5EF4-FFF2-40B4-BE49-F238E27FC236}">
                <a16:creationId xmlns:a16="http://schemas.microsoft.com/office/drawing/2014/main" id="{B736652D-59B7-4BD6-85CA-20F27FE996C8}"/>
              </a:ext>
            </a:extLst>
          </p:cNvPr>
          <p:cNvSpPr txBox="1"/>
          <p:nvPr/>
        </p:nvSpPr>
        <p:spPr>
          <a:xfrm>
            <a:off x="4101905" y="5584112"/>
            <a:ext cx="2880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dirty="0">
                <a:solidFill>
                  <a:schemeClr val="bg1"/>
                </a:solidFill>
                <a:latin typeface="Bebas Neue"/>
              </a:rPr>
              <a:t>Premier entrepôt / Développement des activités logistique et douane</a:t>
            </a:r>
          </a:p>
        </p:txBody>
      </p:sp>
      <p:sp>
        <p:nvSpPr>
          <p:cNvPr id="109" name="ZoneTexte 108">
            <a:extLst>
              <a:ext uri="{FF2B5EF4-FFF2-40B4-BE49-F238E27FC236}">
                <a16:creationId xmlns:a16="http://schemas.microsoft.com/office/drawing/2014/main" id="{0C3D793E-DA38-477B-BA03-CCEC4850C1A7}"/>
              </a:ext>
            </a:extLst>
          </p:cNvPr>
          <p:cNvSpPr txBox="1"/>
          <p:nvPr/>
        </p:nvSpPr>
        <p:spPr>
          <a:xfrm>
            <a:off x="4302638" y="2119050"/>
            <a:ext cx="20706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0" i="0" dirty="0">
                <a:solidFill>
                  <a:schemeClr val="bg1"/>
                </a:solidFill>
                <a:latin typeface="Bebas Neue"/>
              </a:rPr>
              <a:t>Adhésion au Groupement ASTRE </a:t>
            </a:r>
            <a:endParaRPr lang="fr-FR" dirty="0">
              <a:solidFill>
                <a:schemeClr val="bg1"/>
              </a:solidFill>
              <a:latin typeface="Bebas Neue"/>
            </a:endParaRPr>
          </a:p>
        </p:txBody>
      </p:sp>
      <p:sp>
        <p:nvSpPr>
          <p:cNvPr id="110" name="ZoneTexte 109">
            <a:extLst>
              <a:ext uri="{FF2B5EF4-FFF2-40B4-BE49-F238E27FC236}">
                <a16:creationId xmlns:a16="http://schemas.microsoft.com/office/drawing/2014/main" id="{E69DBA05-C790-400A-B192-93B2716E613D}"/>
              </a:ext>
            </a:extLst>
          </p:cNvPr>
          <p:cNvSpPr txBox="1"/>
          <p:nvPr/>
        </p:nvSpPr>
        <p:spPr>
          <a:xfrm>
            <a:off x="6470741" y="1590324"/>
            <a:ext cx="228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0" i="0" dirty="0">
                <a:solidFill>
                  <a:schemeClr val="bg1"/>
                </a:solidFill>
                <a:latin typeface="Bebas Neue"/>
              </a:rPr>
              <a:t>Charte CO2</a:t>
            </a:r>
          </a:p>
          <a:p>
            <a:pPr lvl="0"/>
            <a:endParaRPr lang="fr-FR" b="0" i="0" dirty="0">
              <a:solidFill>
                <a:schemeClr val="bg1"/>
              </a:solidFill>
              <a:latin typeface="Bebas Neue"/>
            </a:endParaRPr>
          </a:p>
        </p:txBody>
      </p:sp>
      <p:sp>
        <p:nvSpPr>
          <p:cNvPr id="111" name="ZoneTexte 110">
            <a:extLst>
              <a:ext uri="{FF2B5EF4-FFF2-40B4-BE49-F238E27FC236}">
                <a16:creationId xmlns:a16="http://schemas.microsoft.com/office/drawing/2014/main" id="{8A278EA5-873B-4078-A975-30F21EF81518}"/>
              </a:ext>
            </a:extLst>
          </p:cNvPr>
          <p:cNvSpPr txBox="1"/>
          <p:nvPr/>
        </p:nvSpPr>
        <p:spPr>
          <a:xfrm>
            <a:off x="9612988" y="2493016"/>
            <a:ext cx="22866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0" i="0" dirty="0">
                <a:solidFill>
                  <a:schemeClr val="bg1"/>
                </a:solidFill>
                <a:latin typeface="Bebas Neue"/>
              </a:rPr>
              <a:t>AEO, labels EcoVadis et « Objectif CO2 »</a:t>
            </a:r>
          </a:p>
        </p:txBody>
      </p:sp>
      <p:sp>
        <p:nvSpPr>
          <p:cNvPr id="112" name="Oval 19">
            <a:extLst>
              <a:ext uri="{FF2B5EF4-FFF2-40B4-BE49-F238E27FC236}">
                <a16:creationId xmlns:a16="http://schemas.microsoft.com/office/drawing/2014/main" id="{B2BE9756-7A52-473D-866A-151EDA6EA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2769" y="2912099"/>
            <a:ext cx="896894" cy="86020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137168" tIns="68584" rIns="137168" bIns="68584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Bebas Neue"/>
                <a:cs typeface="Roboto Regular"/>
              </a:rPr>
              <a:t>2012</a:t>
            </a:r>
          </a:p>
        </p:txBody>
      </p:sp>
      <p:sp>
        <p:nvSpPr>
          <p:cNvPr id="113" name="ZoneTexte 112">
            <a:extLst>
              <a:ext uri="{FF2B5EF4-FFF2-40B4-BE49-F238E27FC236}">
                <a16:creationId xmlns:a16="http://schemas.microsoft.com/office/drawing/2014/main" id="{39B7C5A2-6DED-47DF-A010-6E746AD0B3FE}"/>
              </a:ext>
            </a:extLst>
          </p:cNvPr>
          <p:cNvSpPr txBox="1"/>
          <p:nvPr/>
        </p:nvSpPr>
        <p:spPr>
          <a:xfrm>
            <a:off x="7778074" y="4325570"/>
            <a:ext cx="26960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b="0" i="0" dirty="0">
                <a:solidFill>
                  <a:schemeClr val="bg1"/>
                </a:solidFill>
                <a:latin typeface="Bebas Neue"/>
              </a:rPr>
              <a:t>Début démarche Risque Management / RSE</a:t>
            </a:r>
          </a:p>
          <a:p>
            <a:pPr lvl="0"/>
            <a:endParaRPr lang="fr-FR" b="0" i="0" dirty="0">
              <a:solidFill>
                <a:schemeClr val="bg1"/>
              </a:solidFill>
              <a:latin typeface="Bebas Neue"/>
            </a:endParaRPr>
          </a:p>
        </p:txBody>
      </p:sp>
      <p:cxnSp>
        <p:nvCxnSpPr>
          <p:cNvPr id="114" name="Connecteur droit avec flèche 113">
            <a:extLst>
              <a:ext uri="{FF2B5EF4-FFF2-40B4-BE49-F238E27FC236}">
                <a16:creationId xmlns:a16="http://schemas.microsoft.com/office/drawing/2014/main" id="{EC5F0577-95BD-437B-9ACA-8F5C6C91FDED}"/>
              </a:ext>
            </a:extLst>
          </p:cNvPr>
          <p:cNvCxnSpPr>
            <a:cxnSpLocks/>
          </p:cNvCxnSpPr>
          <p:nvPr/>
        </p:nvCxnSpPr>
        <p:spPr>
          <a:xfrm flipV="1">
            <a:off x="2413000" y="3608795"/>
            <a:ext cx="0" cy="519738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eur droit avec flèche 114">
            <a:extLst>
              <a:ext uri="{FF2B5EF4-FFF2-40B4-BE49-F238E27FC236}">
                <a16:creationId xmlns:a16="http://schemas.microsoft.com/office/drawing/2014/main" id="{04E3A6E1-EF10-4F58-BE3F-420B81302F3D}"/>
              </a:ext>
            </a:extLst>
          </p:cNvPr>
          <p:cNvCxnSpPr>
            <a:cxnSpLocks/>
          </p:cNvCxnSpPr>
          <p:nvPr/>
        </p:nvCxnSpPr>
        <p:spPr>
          <a:xfrm>
            <a:off x="535408" y="5754040"/>
            <a:ext cx="6625" cy="418160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6" name="Connecteur droit avec flèche 115">
            <a:extLst>
              <a:ext uri="{FF2B5EF4-FFF2-40B4-BE49-F238E27FC236}">
                <a16:creationId xmlns:a16="http://schemas.microsoft.com/office/drawing/2014/main" id="{44DC6696-D78C-4462-BD88-1DCAA98CFC0E}"/>
              </a:ext>
            </a:extLst>
          </p:cNvPr>
          <p:cNvCxnSpPr>
            <a:cxnSpLocks/>
          </p:cNvCxnSpPr>
          <p:nvPr/>
        </p:nvCxnSpPr>
        <p:spPr>
          <a:xfrm flipV="1">
            <a:off x="5778174" y="2765381"/>
            <a:ext cx="0" cy="638219"/>
          </a:xfrm>
          <a:prstGeom prst="straightConnector1">
            <a:avLst/>
          </a:prstGeom>
          <a:ln w="28575">
            <a:solidFill>
              <a:schemeClr val="accent2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avec flèche 116">
            <a:extLst>
              <a:ext uri="{FF2B5EF4-FFF2-40B4-BE49-F238E27FC236}">
                <a16:creationId xmlns:a16="http://schemas.microsoft.com/office/drawing/2014/main" id="{4F25026F-942E-4E5F-AD34-21A5F0E8D8FF}"/>
              </a:ext>
            </a:extLst>
          </p:cNvPr>
          <p:cNvCxnSpPr>
            <a:cxnSpLocks/>
          </p:cNvCxnSpPr>
          <p:nvPr/>
        </p:nvCxnSpPr>
        <p:spPr>
          <a:xfrm flipV="1">
            <a:off x="7187538" y="1947879"/>
            <a:ext cx="0" cy="463668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necteur droit avec flèche 117">
            <a:extLst>
              <a:ext uri="{FF2B5EF4-FFF2-40B4-BE49-F238E27FC236}">
                <a16:creationId xmlns:a16="http://schemas.microsoft.com/office/drawing/2014/main" id="{1262D457-245C-4620-8628-5200CFB05012}"/>
              </a:ext>
            </a:extLst>
          </p:cNvPr>
          <p:cNvCxnSpPr>
            <a:cxnSpLocks/>
          </p:cNvCxnSpPr>
          <p:nvPr/>
        </p:nvCxnSpPr>
        <p:spPr>
          <a:xfrm>
            <a:off x="4298237" y="5185779"/>
            <a:ext cx="6625" cy="418160"/>
          </a:xfrm>
          <a:prstGeom prst="straightConnector1">
            <a:avLst/>
          </a:prstGeom>
          <a:ln w="28575">
            <a:solidFill>
              <a:srgbClr val="C308C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A30C7F36-FD13-47C9-B734-C5D73C7600F2}"/>
              </a:ext>
            </a:extLst>
          </p:cNvPr>
          <p:cNvCxnSpPr>
            <a:cxnSpLocks/>
          </p:cNvCxnSpPr>
          <p:nvPr/>
        </p:nvCxnSpPr>
        <p:spPr>
          <a:xfrm>
            <a:off x="8906101" y="3772308"/>
            <a:ext cx="0" cy="47685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Connecteur droit avec flèche 119">
            <a:extLst>
              <a:ext uri="{FF2B5EF4-FFF2-40B4-BE49-F238E27FC236}">
                <a16:creationId xmlns:a16="http://schemas.microsoft.com/office/drawing/2014/main" id="{F69AD0B8-15E2-40F5-B9C1-3D48275DEBC9}"/>
              </a:ext>
            </a:extLst>
          </p:cNvPr>
          <p:cNvCxnSpPr>
            <a:cxnSpLocks/>
          </p:cNvCxnSpPr>
          <p:nvPr/>
        </p:nvCxnSpPr>
        <p:spPr>
          <a:xfrm>
            <a:off x="9753152" y="1990766"/>
            <a:ext cx="0" cy="476850"/>
          </a:xfrm>
          <a:prstGeom prst="straightConnector1">
            <a:avLst/>
          </a:prstGeom>
          <a:ln w="28575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3993281C-8570-422A-AB67-33718AF29577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4536CC3-A53B-4539-86EE-DE8268CA3D0D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</p:spTree>
    <p:extLst>
      <p:ext uri="{BB962C8B-B14F-4D97-AF65-F5344CB8AC3E}">
        <p14:creationId xmlns:p14="http://schemas.microsoft.com/office/powerpoint/2010/main" val="222018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11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6" grpId="0"/>
      <p:bldP spid="107" grpId="0"/>
      <p:bldP spid="108" grpId="0"/>
      <p:bldP spid="109" grpId="0"/>
      <p:bldP spid="110" grpId="0"/>
      <p:bldP spid="111" grpId="0"/>
      <p:bldP spid="112" grpId="0" animBg="1"/>
      <p:bldP spid="1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Résultat intégration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5C61AC3-AF81-4FC9-AF0E-18F18FD3D408}"/>
              </a:ext>
            </a:extLst>
          </p:cNvPr>
          <p:cNvSpPr txBox="1"/>
          <p:nvPr/>
        </p:nvSpPr>
        <p:spPr>
          <a:xfrm>
            <a:off x="328475" y="2286000"/>
            <a:ext cx="115942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chemeClr val="bg1"/>
                </a:solidFill>
              </a:rPr>
              <a:t>42</a:t>
            </a:r>
            <a:r>
              <a:rPr lang="fr-FR" dirty="0">
                <a:solidFill>
                  <a:schemeClr val="bg1"/>
                </a:solidFill>
              </a:rPr>
              <a:t> déposants intégrés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chemeClr val="bg1"/>
                </a:solidFill>
              </a:rPr>
              <a:t>79</a:t>
            </a:r>
            <a:r>
              <a:rPr lang="fr-FR" dirty="0">
                <a:solidFill>
                  <a:schemeClr val="bg1"/>
                </a:solidFill>
              </a:rPr>
              <a:t> flux réceptions + expéditions intégrables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b="1" dirty="0">
                <a:solidFill>
                  <a:schemeClr val="bg1"/>
                </a:solidFill>
              </a:rPr>
              <a:t>71,19% </a:t>
            </a:r>
            <a:r>
              <a:rPr lang="fr-FR" dirty="0">
                <a:solidFill>
                  <a:schemeClr val="bg1"/>
                </a:solidFill>
              </a:rPr>
              <a:t>des clients total intégré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r>
              <a:rPr lang="fr-FR" dirty="0">
                <a:solidFill>
                  <a:schemeClr val="bg1"/>
                </a:solidFill>
              </a:rPr>
              <a:t>Non intégré 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Contrainte interne à l’entreprise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Coûteux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Pas de volonté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dirty="0">
                <a:solidFill>
                  <a:schemeClr val="bg1"/>
                </a:solidFill>
              </a:rPr>
              <a:t>Client trop petit</a:t>
            </a: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5AB55AA-F029-496C-9E85-2140EDA08AB0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B2548A-053A-4F23-A0AB-1C4C19A21555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pic>
        <p:nvPicPr>
          <p:cNvPr id="3074" name="Picture 2" descr="RÃ©sultat de recherche d'images pour &quot;42&quot;">
            <a:extLst>
              <a:ext uri="{FF2B5EF4-FFF2-40B4-BE49-F238E27FC236}">
                <a16:creationId xmlns:a16="http://schemas.microsoft.com/office/drawing/2014/main" id="{ACF76949-B532-410D-98CE-4CFD77816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78" b="89778" l="1333" r="98667">
                        <a14:foregroundMark x1="68889" y1="53333" x2="68889" y2="53333"/>
                        <a14:foregroundMark x1="70667" y1="22222" x2="70667" y2="22222"/>
                        <a14:foregroundMark x1="90222" y1="64000" x2="90222" y2="64000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814" y="1364956"/>
            <a:ext cx="551295" cy="551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8B32C035-F74F-45C8-9D48-EBD1DB7FD0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4730300"/>
              </p:ext>
            </p:extLst>
          </p:nvPr>
        </p:nvGraphicFramePr>
        <p:xfrm>
          <a:off x="5710922" y="1409895"/>
          <a:ext cx="5569195" cy="40382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19" name="ZoneTexte 18">
            <a:extLst>
              <a:ext uri="{FF2B5EF4-FFF2-40B4-BE49-F238E27FC236}">
                <a16:creationId xmlns:a16="http://schemas.microsoft.com/office/drawing/2014/main" id="{08D74294-6327-47E3-9D00-8B79B1F44072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P.27</a:t>
            </a:r>
          </a:p>
        </p:txBody>
      </p:sp>
    </p:spTree>
    <p:extLst>
      <p:ext uri="{BB962C8B-B14F-4D97-AF65-F5344CB8AC3E}">
        <p14:creationId xmlns:p14="http://schemas.microsoft.com/office/powerpoint/2010/main" val="264143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791F212D-0945-48B7-A02F-9218EEB41538}"/>
              </a:ext>
            </a:extLst>
          </p:cNvPr>
          <p:cNvSpPr txBox="1"/>
          <p:nvPr/>
        </p:nvSpPr>
        <p:spPr>
          <a:xfrm>
            <a:off x="328475" y="1455938"/>
            <a:ext cx="1159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Résultats financiers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5C61AC3-AF81-4FC9-AF0E-18F18FD3D408}"/>
              </a:ext>
            </a:extLst>
          </p:cNvPr>
          <p:cNvSpPr txBox="1"/>
          <p:nvPr/>
        </p:nvSpPr>
        <p:spPr>
          <a:xfrm>
            <a:off x="328475" y="2286000"/>
            <a:ext cx="1159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Concernant l’outil dédié pour L’Oréal (expéditions):</a:t>
            </a:r>
          </a:p>
        </p:txBody>
      </p:sp>
      <p:pic>
        <p:nvPicPr>
          <p:cNvPr id="4098" name="Picture 2" descr="RÃ©sultat de recherche d'images pour &quot;logo euro monnaie&quot;">
            <a:extLst>
              <a:ext uri="{FF2B5EF4-FFF2-40B4-BE49-F238E27FC236}">
                <a16:creationId xmlns:a16="http://schemas.microsoft.com/office/drawing/2014/main" id="{DD421A24-CE5B-4281-9680-17E035C76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2" y="1387120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5AB55AA-F029-496C-9E85-2140EDA08AB0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7B2548A-053A-4F23-A0AB-1C4C19A21555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F64046-6137-4C5F-8852-D34709DCE1C4}"/>
              </a:ext>
            </a:extLst>
          </p:cNvPr>
          <p:cNvSpPr txBox="1"/>
          <p:nvPr/>
        </p:nvSpPr>
        <p:spPr>
          <a:xfrm>
            <a:off x="328475" y="4018003"/>
            <a:ext cx="3937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Concernant l’ensemble de l’intégration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02FC21-F543-4E83-BE7B-AB5D52D385F9}"/>
              </a:ext>
            </a:extLst>
          </p:cNvPr>
          <p:cNvSpPr txBox="1"/>
          <p:nvPr/>
        </p:nvSpPr>
        <p:spPr>
          <a:xfrm>
            <a:off x="328475" y="2789382"/>
            <a:ext cx="50023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Réduction de 1h10 de saisies par jour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297€ de réduction de saisies sans valeur ajoutée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2D6368B-89D9-45C2-9395-A6C88005442F}"/>
              </a:ext>
            </a:extLst>
          </p:cNvPr>
          <p:cNvSpPr txBox="1"/>
          <p:nvPr/>
        </p:nvSpPr>
        <p:spPr>
          <a:xfrm>
            <a:off x="328475" y="4536260"/>
            <a:ext cx="6055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Réduction totale de 5h25 de saisies par jour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1374€ de réduction de saisies sans valeur ajoutée par mois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DAA4007-4501-4FBB-8A37-DC3B2B86C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7849" y="2001546"/>
            <a:ext cx="5232982" cy="3400516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597B3C52-00B2-4FE5-8EBF-28003C5044BD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P.28</a:t>
            </a:r>
          </a:p>
        </p:txBody>
      </p:sp>
      <p:sp>
        <p:nvSpPr>
          <p:cNvPr id="5" name="Parenthèse fermante 4">
            <a:extLst>
              <a:ext uri="{FF2B5EF4-FFF2-40B4-BE49-F238E27FC236}">
                <a16:creationId xmlns:a16="http://schemas.microsoft.com/office/drawing/2014/main" id="{7153A133-9C02-41B2-8F2C-7E108CD7CA86}"/>
              </a:ext>
            </a:extLst>
          </p:cNvPr>
          <p:cNvSpPr/>
          <p:nvPr/>
        </p:nvSpPr>
        <p:spPr>
          <a:xfrm rot="5400000">
            <a:off x="7224614" y="5155244"/>
            <a:ext cx="94579" cy="751609"/>
          </a:xfrm>
          <a:prstGeom prst="rightBracke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Parenthèse fermante 21">
            <a:extLst>
              <a:ext uri="{FF2B5EF4-FFF2-40B4-BE49-F238E27FC236}">
                <a16:creationId xmlns:a16="http://schemas.microsoft.com/office/drawing/2014/main" id="{5F8F113E-5D2B-4350-89C2-D2300AF396B8}"/>
              </a:ext>
            </a:extLst>
          </p:cNvPr>
          <p:cNvSpPr/>
          <p:nvPr/>
        </p:nvSpPr>
        <p:spPr>
          <a:xfrm rot="5400000">
            <a:off x="8894085" y="4289334"/>
            <a:ext cx="94579" cy="2483430"/>
          </a:xfrm>
          <a:prstGeom prst="rightBracke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Parenthèse fermante 22">
            <a:extLst>
              <a:ext uri="{FF2B5EF4-FFF2-40B4-BE49-F238E27FC236}">
                <a16:creationId xmlns:a16="http://schemas.microsoft.com/office/drawing/2014/main" id="{35403630-7F7D-4836-9690-725CB76EBCDC}"/>
              </a:ext>
            </a:extLst>
          </p:cNvPr>
          <p:cNvSpPr/>
          <p:nvPr/>
        </p:nvSpPr>
        <p:spPr>
          <a:xfrm rot="5400000">
            <a:off x="10904725" y="4814072"/>
            <a:ext cx="94580" cy="1433950"/>
          </a:xfrm>
          <a:prstGeom prst="rightBracket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48BCEEC-1030-41BC-B285-5D19783BF461}"/>
              </a:ext>
            </a:extLst>
          </p:cNvPr>
          <p:cNvSpPr txBox="1"/>
          <p:nvPr/>
        </p:nvSpPr>
        <p:spPr>
          <a:xfrm>
            <a:off x="6974183" y="5588728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01B9464E-BEA0-45EE-8277-C5C70842E057}"/>
              </a:ext>
            </a:extLst>
          </p:cNvPr>
          <p:cNvSpPr txBox="1"/>
          <p:nvPr/>
        </p:nvSpPr>
        <p:spPr>
          <a:xfrm>
            <a:off x="8680991" y="5580657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DAC0067-31E5-4BDA-941A-4380946A054D}"/>
              </a:ext>
            </a:extLst>
          </p:cNvPr>
          <p:cNvSpPr txBox="1"/>
          <p:nvPr/>
        </p:nvSpPr>
        <p:spPr>
          <a:xfrm>
            <a:off x="10678670" y="5588728"/>
            <a:ext cx="6014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55675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 animBg="1"/>
      <p:bldP spid="22" grpId="0" animBg="1"/>
      <p:bldP spid="23" grpId="0" animBg="1"/>
      <p:bldP spid="6" grpId="0"/>
      <p:bldP spid="25" grpId="0"/>
      <p:bldP spid="2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RÃ©sultat de recherche d'images pour &quot;logo diaporama&quot;">
            <a:extLst>
              <a:ext uri="{FF2B5EF4-FFF2-40B4-BE49-F238E27FC236}">
                <a16:creationId xmlns:a16="http://schemas.microsoft.com/office/drawing/2014/main" id="{4E9E6286-2B91-49F9-B11C-E156E00FA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933" y="2666125"/>
            <a:ext cx="592549" cy="5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A8667EAF-53E3-4704-9320-4387384E84A2}"/>
              </a:ext>
            </a:extLst>
          </p:cNvPr>
          <p:cNvGrpSpPr/>
          <p:nvPr/>
        </p:nvGrpSpPr>
        <p:grpSpPr>
          <a:xfrm>
            <a:off x="292563" y="3766185"/>
            <a:ext cx="8322669" cy="2122509"/>
            <a:chOff x="129166" y="4687692"/>
            <a:chExt cx="6025880" cy="1478164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008530DC-AD90-4FFF-A7F2-BDDBCD21B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166" y="4687692"/>
              <a:ext cx="6025880" cy="1478164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3409631-96FA-4C66-943E-57FD17D2652A}"/>
                </a:ext>
              </a:extLst>
            </p:cNvPr>
            <p:cNvSpPr/>
            <p:nvPr/>
          </p:nvSpPr>
          <p:spPr>
            <a:xfrm>
              <a:off x="189302" y="5467160"/>
              <a:ext cx="5905607" cy="27647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DDE94AA0-6C7A-43B4-9D49-6E5EF7383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001" y="3301660"/>
            <a:ext cx="3758332" cy="211525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4F28712-E25F-44A5-AE17-D5F4F7F45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7168" y="3316814"/>
            <a:ext cx="3735628" cy="210010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7960EE0-CD62-42CE-9ADF-2EA5AAB5D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2848" y="3316813"/>
            <a:ext cx="3728695" cy="2100101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D6EED92-BEDA-4721-8F02-400F4BE729B5}"/>
              </a:ext>
            </a:extLst>
          </p:cNvPr>
          <p:cNvSpPr txBox="1"/>
          <p:nvPr/>
        </p:nvSpPr>
        <p:spPr>
          <a:xfrm>
            <a:off x="298882" y="1421754"/>
            <a:ext cx="115942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b="1" u="sng" dirty="0">
                <a:solidFill>
                  <a:schemeClr val="bg1"/>
                </a:solidFill>
              </a:rPr>
              <a:t>1) Service commercial</a:t>
            </a:r>
            <a:endParaRPr lang="fr-FR" dirty="0">
              <a:solidFill>
                <a:schemeClr val="bg1"/>
              </a:solidFill>
            </a:endParaRPr>
          </a:p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Hier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Diaporama avec des données non à jour et non commerciales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Pas de site internet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Page Facebook </a:t>
            </a:r>
          </a:p>
        </p:txBody>
      </p:sp>
      <p:sp>
        <p:nvSpPr>
          <p:cNvPr id="19" name="Freeform 109">
            <a:extLst>
              <a:ext uri="{FF2B5EF4-FFF2-40B4-BE49-F238E27FC236}">
                <a16:creationId xmlns:a16="http://schemas.microsoft.com/office/drawing/2014/main" id="{CB237986-BBC9-4CF0-811A-D7D12394A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2278629"/>
            <a:ext cx="275454" cy="297287"/>
          </a:xfrm>
          <a:custGeom>
            <a:avLst/>
            <a:gdLst>
              <a:gd name="T0" fmla="*/ 552 w 1105"/>
              <a:gd name="T1" fmla="*/ 0 h 1105"/>
              <a:gd name="T2" fmla="*/ 0 w 1105"/>
              <a:gd name="T3" fmla="*/ 552 h 1105"/>
              <a:gd name="T4" fmla="*/ 552 w 1105"/>
              <a:gd name="T5" fmla="*/ 1104 h 1105"/>
              <a:gd name="T6" fmla="*/ 1104 w 1105"/>
              <a:gd name="T7" fmla="*/ 552 h 1105"/>
              <a:gd name="T8" fmla="*/ 552 w 1105"/>
              <a:gd name="T9" fmla="*/ 0 h 1105"/>
              <a:gd name="T10" fmla="*/ 552 w 1105"/>
              <a:gd name="T11" fmla="*/ 1012 h 1105"/>
              <a:gd name="T12" fmla="*/ 84 w 1105"/>
              <a:gd name="T13" fmla="*/ 552 h 1105"/>
              <a:gd name="T14" fmla="*/ 552 w 1105"/>
              <a:gd name="T15" fmla="*/ 84 h 1105"/>
              <a:gd name="T16" fmla="*/ 1012 w 1105"/>
              <a:gd name="T17" fmla="*/ 552 h 1105"/>
              <a:gd name="T18" fmla="*/ 552 w 1105"/>
              <a:gd name="T19" fmla="*/ 1012 h 1105"/>
              <a:gd name="T20" fmla="*/ 836 w 1105"/>
              <a:gd name="T21" fmla="*/ 410 h 1105"/>
              <a:gd name="T22" fmla="*/ 828 w 1105"/>
              <a:gd name="T23" fmla="*/ 452 h 1105"/>
              <a:gd name="T24" fmla="*/ 560 w 1105"/>
              <a:gd name="T25" fmla="*/ 636 h 1105"/>
              <a:gd name="T26" fmla="*/ 544 w 1105"/>
              <a:gd name="T27" fmla="*/ 636 h 1105"/>
              <a:gd name="T28" fmla="*/ 527 w 1105"/>
              <a:gd name="T29" fmla="*/ 636 h 1105"/>
              <a:gd name="T30" fmla="*/ 518 w 1105"/>
              <a:gd name="T31" fmla="*/ 611 h 1105"/>
              <a:gd name="T32" fmla="*/ 518 w 1105"/>
              <a:gd name="T33" fmla="*/ 218 h 1105"/>
              <a:gd name="T34" fmla="*/ 544 w 1105"/>
              <a:gd name="T35" fmla="*/ 184 h 1105"/>
              <a:gd name="T36" fmla="*/ 577 w 1105"/>
              <a:gd name="T37" fmla="*/ 218 h 1105"/>
              <a:gd name="T38" fmla="*/ 577 w 1105"/>
              <a:gd name="T39" fmla="*/ 552 h 1105"/>
              <a:gd name="T40" fmla="*/ 795 w 1105"/>
              <a:gd name="T41" fmla="*/ 402 h 1105"/>
              <a:gd name="T42" fmla="*/ 836 w 1105"/>
              <a:gd name="T43" fmla="*/ 410 h 1105"/>
              <a:gd name="T44" fmla="*/ 836 w 1105"/>
              <a:gd name="T45" fmla="*/ 410 h 1105"/>
              <a:gd name="T46" fmla="*/ 836 w 1105"/>
              <a:gd name="T47" fmla="*/ 410 h 1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05" h="1105">
                <a:moveTo>
                  <a:pt x="552" y="0"/>
                </a:moveTo>
                <a:cubicBezTo>
                  <a:pt x="243" y="0"/>
                  <a:pt x="0" y="243"/>
                  <a:pt x="0" y="552"/>
                </a:cubicBezTo>
                <a:cubicBezTo>
                  <a:pt x="0" y="853"/>
                  <a:pt x="243" y="1104"/>
                  <a:pt x="552" y="1104"/>
                </a:cubicBezTo>
                <a:cubicBezTo>
                  <a:pt x="853" y="1104"/>
                  <a:pt x="1104" y="853"/>
                  <a:pt x="1104" y="552"/>
                </a:cubicBezTo>
                <a:cubicBezTo>
                  <a:pt x="1104" y="243"/>
                  <a:pt x="853" y="0"/>
                  <a:pt x="552" y="0"/>
                </a:cubicBezTo>
                <a:close/>
                <a:moveTo>
                  <a:pt x="552" y="1012"/>
                </a:moveTo>
                <a:cubicBezTo>
                  <a:pt x="293" y="1012"/>
                  <a:pt x="84" y="803"/>
                  <a:pt x="84" y="552"/>
                </a:cubicBezTo>
                <a:cubicBezTo>
                  <a:pt x="84" y="293"/>
                  <a:pt x="293" y="84"/>
                  <a:pt x="552" y="84"/>
                </a:cubicBezTo>
                <a:cubicBezTo>
                  <a:pt x="803" y="84"/>
                  <a:pt x="1012" y="293"/>
                  <a:pt x="1012" y="552"/>
                </a:cubicBezTo>
                <a:cubicBezTo>
                  <a:pt x="1012" y="803"/>
                  <a:pt x="803" y="1012"/>
                  <a:pt x="552" y="1012"/>
                </a:cubicBezTo>
                <a:close/>
                <a:moveTo>
                  <a:pt x="836" y="410"/>
                </a:moveTo>
                <a:cubicBezTo>
                  <a:pt x="845" y="419"/>
                  <a:pt x="845" y="435"/>
                  <a:pt x="828" y="452"/>
                </a:cubicBezTo>
                <a:cubicBezTo>
                  <a:pt x="560" y="636"/>
                  <a:pt x="560" y="636"/>
                  <a:pt x="560" y="636"/>
                </a:cubicBezTo>
                <a:cubicBezTo>
                  <a:pt x="552" y="636"/>
                  <a:pt x="552" y="636"/>
                  <a:pt x="544" y="636"/>
                </a:cubicBezTo>
                <a:cubicBezTo>
                  <a:pt x="544" y="636"/>
                  <a:pt x="535" y="636"/>
                  <a:pt x="527" y="636"/>
                </a:cubicBezTo>
                <a:cubicBezTo>
                  <a:pt x="518" y="628"/>
                  <a:pt x="518" y="619"/>
                  <a:pt x="518" y="611"/>
                </a:cubicBezTo>
                <a:cubicBezTo>
                  <a:pt x="518" y="218"/>
                  <a:pt x="518" y="218"/>
                  <a:pt x="518" y="218"/>
                </a:cubicBezTo>
                <a:cubicBezTo>
                  <a:pt x="518" y="201"/>
                  <a:pt x="527" y="184"/>
                  <a:pt x="544" y="184"/>
                </a:cubicBezTo>
                <a:cubicBezTo>
                  <a:pt x="560" y="184"/>
                  <a:pt x="577" y="201"/>
                  <a:pt x="577" y="218"/>
                </a:cubicBezTo>
                <a:cubicBezTo>
                  <a:pt x="577" y="552"/>
                  <a:pt x="577" y="552"/>
                  <a:pt x="577" y="552"/>
                </a:cubicBezTo>
                <a:cubicBezTo>
                  <a:pt x="795" y="402"/>
                  <a:pt x="795" y="402"/>
                  <a:pt x="795" y="402"/>
                </a:cubicBezTo>
                <a:cubicBezTo>
                  <a:pt x="811" y="393"/>
                  <a:pt x="828" y="393"/>
                  <a:pt x="836" y="410"/>
                </a:cubicBezTo>
                <a:close/>
                <a:moveTo>
                  <a:pt x="836" y="410"/>
                </a:moveTo>
                <a:lnTo>
                  <a:pt x="836" y="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82937" tIns="91468" rIns="182937" bIns="91468" anchor="ctr"/>
          <a:lstStyle/>
          <a:p>
            <a:pPr>
              <a:defRPr/>
            </a:pPr>
            <a:endParaRPr lang="en-US" sz="2701" dirty="0">
              <a:latin typeface="Roboto Light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416F59A7-4236-460F-82BF-54DDC2C7D734}"/>
              </a:ext>
            </a:extLst>
          </p:cNvPr>
          <p:cNvSpPr txBox="1">
            <a:spLocks/>
          </p:cNvSpPr>
          <p:nvPr/>
        </p:nvSpPr>
        <p:spPr>
          <a:xfrm>
            <a:off x="381730" y="6921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900" dirty="0">
                <a:solidFill>
                  <a:srgbClr val="FFFFFF"/>
                </a:solidFill>
                <a:latin typeface="Bebas Neue"/>
              </a:rPr>
              <a:t>IV – Missions annexes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3C4F2CF-0DB2-429E-ABF7-4F2E6EEA8450}"/>
              </a:ext>
            </a:extLst>
          </p:cNvPr>
          <p:cNvSpPr/>
          <p:nvPr/>
        </p:nvSpPr>
        <p:spPr>
          <a:xfrm>
            <a:off x="6891208" y="323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DA7E1BC-F620-4E8C-97A9-FE13EFB2C548}"/>
              </a:ext>
            </a:extLst>
          </p:cNvPr>
          <p:cNvGrpSpPr/>
          <p:nvPr/>
        </p:nvGrpSpPr>
        <p:grpSpPr>
          <a:xfrm>
            <a:off x="4702499" y="3301660"/>
            <a:ext cx="7340016" cy="3081022"/>
            <a:chOff x="2131169" y="3754260"/>
            <a:chExt cx="7168898" cy="2985635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0B25855-8BC9-43ED-ADF6-6C23E3410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31169" y="3754260"/>
              <a:ext cx="7168898" cy="298563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D0ED4-3651-4232-9823-FDB27DAAA0FD}"/>
                </a:ext>
              </a:extLst>
            </p:cNvPr>
            <p:cNvSpPr/>
            <p:nvPr/>
          </p:nvSpPr>
          <p:spPr>
            <a:xfrm>
              <a:off x="6096000" y="3754260"/>
              <a:ext cx="3193915" cy="370268"/>
            </a:xfrm>
            <a:prstGeom prst="rect">
              <a:avLst/>
            </a:prstGeom>
            <a:solidFill>
              <a:srgbClr val="3C5B96"/>
            </a:solidFill>
            <a:ln>
              <a:solidFill>
                <a:srgbClr val="3C5B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8436" name="Picture 4" descr="RÃ©sultat de recherche d'images pour &quot;logo facebook png&quot;">
            <a:extLst>
              <a:ext uri="{FF2B5EF4-FFF2-40B4-BE49-F238E27FC236}">
                <a16:creationId xmlns:a16="http://schemas.microsoft.com/office/drawing/2014/main" id="{35C05591-38E3-46B3-A45E-DCCD13FF6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8974" y1="37817" x2="48974" y2="37817"/>
                        <a14:foregroundMark x1="49231" y1="72843" x2="48205" y2="25888"/>
                        <a14:foregroundMark x1="50769" y1="24112" x2="64359" y2="30203"/>
                        <a14:foregroundMark x1="65641" y1="30203" x2="65641" y2="30203"/>
                      </a14:backgroundRemoval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218" y="3893834"/>
            <a:ext cx="444945" cy="44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778F29B-DB5E-4456-B825-9EB5794C94DD}"/>
              </a:ext>
            </a:extLst>
          </p:cNvPr>
          <p:cNvGrpSpPr/>
          <p:nvPr/>
        </p:nvGrpSpPr>
        <p:grpSpPr>
          <a:xfrm>
            <a:off x="2515225" y="3080468"/>
            <a:ext cx="862013" cy="928321"/>
            <a:chOff x="2586037" y="2939366"/>
            <a:chExt cx="862013" cy="928321"/>
          </a:xfrm>
        </p:grpSpPr>
        <p:pic>
          <p:nvPicPr>
            <p:cNvPr id="18438" name="Picture 6" descr="RÃ©sultat de recherche d'images pour &quot;logo site internet&quot;">
              <a:extLst>
                <a:ext uri="{FF2B5EF4-FFF2-40B4-BE49-F238E27FC236}">
                  <a16:creationId xmlns:a16="http://schemas.microsoft.com/office/drawing/2014/main" id="{0C39EAED-7665-4DB5-930A-A1556852C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64231" y1="59286" x2="64231" y2="59286"/>
                        </a14:backgroundRemoval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6037" y="2939366"/>
              <a:ext cx="862013" cy="9283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roix 12">
              <a:extLst>
                <a:ext uri="{FF2B5EF4-FFF2-40B4-BE49-F238E27FC236}">
                  <a16:creationId xmlns:a16="http://schemas.microsoft.com/office/drawing/2014/main" id="{A7D1686A-3A1C-45A6-B2ED-FA35FC4CF4AD}"/>
                </a:ext>
              </a:extLst>
            </p:cNvPr>
            <p:cNvSpPr/>
            <p:nvPr/>
          </p:nvSpPr>
          <p:spPr>
            <a:xfrm rot="13438891">
              <a:off x="2772695" y="3127922"/>
              <a:ext cx="488695" cy="482222"/>
            </a:xfrm>
            <a:prstGeom prst="plus">
              <a:avLst>
                <a:gd name="adj" fmla="val 45828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79756E0-EB3A-4DCD-8D26-64F8EEDB4633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EB4171-0C66-4EDF-98C2-4F96F8FADFF5}"/>
              </a:ext>
            </a:extLst>
          </p:cNvPr>
          <p:cNvSpPr/>
          <p:nvPr/>
        </p:nvSpPr>
        <p:spPr>
          <a:xfrm>
            <a:off x="5175650" y="271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97174AD-7491-46B9-A29A-415D98B178AD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P.29</a:t>
            </a:r>
          </a:p>
        </p:txBody>
      </p:sp>
    </p:spTree>
    <p:extLst>
      <p:ext uri="{BB962C8B-B14F-4D97-AF65-F5344CB8AC3E}">
        <p14:creationId xmlns:p14="http://schemas.microsoft.com/office/powerpoint/2010/main" val="27971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e 16">
            <a:extLst>
              <a:ext uri="{FF2B5EF4-FFF2-40B4-BE49-F238E27FC236}">
                <a16:creationId xmlns:a16="http://schemas.microsoft.com/office/drawing/2014/main" id="{0CF13C57-24D7-4A0E-B31F-E8543DB64235}"/>
              </a:ext>
            </a:extLst>
          </p:cNvPr>
          <p:cNvGrpSpPr/>
          <p:nvPr/>
        </p:nvGrpSpPr>
        <p:grpSpPr>
          <a:xfrm>
            <a:off x="5780126" y="2184697"/>
            <a:ext cx="6196555" cy="3749248"/>
            <a:chOff x="343015" y="398749"/>
            <a:chExt cx="11574187" cy="6371831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94624DA-C334-464F-A6F9-984C94A3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015" y="398749"/>
              <a:ext cx="11574187" cy="6371831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93C4754-0D1F-42BB-9252-5FABF70736FD}"/>
                </a:ext>
              </a:extLst>
            </p:cNvPr>
            <p:cNvSpPr/>
            <p:nvPr/>
          </p:nvSpPr>
          <p:spPr>
            <a:xfrm>
              <a:off x="343015" y="830728"/>
              <a:ext cx="11550103" cy="160828"/>
            </a:xfrm>
            <a:prstGeom prst="rect">
              <a:avLst/>
            </a:prstGeom>
            <a:solidFill>
              <a:srgbClr val="2F7AAC"/>
            </a:solidFill>
            <a:ln>
              <a:solidFill>
                <a:srgbClr val="5D64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644D02-20E5-4C5B-8AF6-6D69CD22E1B3}"/>
                </a:ext>
              </a:extLst>
            </p:cNvPr>
            <p:cNvSpPr/>
            <p:nvPr/>
          </p:nvSpPr>
          <p:spPr>
            <a:xfrm>
              <a:off x="9521075" y="652321"/>
              <a:ext cx="2384084" cy="145727"/>
            </a:xfrm>
            <a:prstGeom prst="rect">
              <a:avLst/>
            </a:prstGeom>
            <a:solidFill>
              <a:srgbClr val="2F7AAC"/>
            </a:solidFill>
            <a:ln>
              <a:solidFill>
                <a:srgbClr val="5D64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B262DF5E-0957-49F6-AB6E-EA8352FF6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31" y="3309178"/>
            <a:ext cx="3761522" cy="2121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8A650C-4AF0-40B0-8CEA-378829674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253" y="3309178"/>
            <a:ext cx="3764421" cy="21281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5C321EE-E283-444C-9D60-9DA148A1A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3174" y="3309178"/>
            <a:ext cx="3763870" cy="21217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9A2592C-D81D-4453-BC54-2DAF3C686294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D6EED92-BEDA-4721-8F02-400F4BE729B5}"/>
              </a:ext>
            </a:extLst>
          </p:cNvPr>
          <p:cNvSpPr txBox="1"/>
          <p:nvPr/>
        </p:nvSpPr>
        <p:spPr>
          <a:xfrm>
            <a:off x="298882" y="1421754"/>
            <a:ext cx="115942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b="1" u="sng" dirty="0">
                <a:solidFill>
                  <a:schemeClr val="bg1"/>
                </a:solidFill>
              </a:rPr>
              <a:t>1) Service commercial</a:t>
            </a:r>
            <a:endParaRPr lang="fr-FR" dirty="0">
              <a:solidFill>
                <a:schemeClr val="bg1"/>
              </a:solidFill>
            </a:endParaRPr>
          </a:p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Aujourd’hui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Diaporama à jour et commercial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Site internet (</a:t>
            </a:r>
            <a:r>
              <a:rPr lang="fr-FR" b="1" dirty="0">
                <a:solidFill>
                  <a:srgbClr val="FFC000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</a:t>
            </a:r>
            <a:r>
              <a:rPr lang="fr-FR" b="1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chemeClr val="bg1"/>
                </a:solidFill>
              </a:rPr>
              <a:t>Page Facebook </a:t>
            </a:r>
          </a:p>
        </p:txBody>
      </p:sp>
      <p:sp>
        <p:nvSpPr>
          <p:cNvPr id="27" name="Freeform 158">
            <a:extLst>
              <a:ext uri="{FF2B5EF4-FFF2-40B4-BE49-F238E27FC236}">
                <a16:creationId xmlns:a16="http://schemas.microsoft.com/office/drawing/2014/main" id="{99AEDE0C-B418-4D0B-88EF-D1CF3B0963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0127" y="2274725"/>
            <a:ext cx="281307" cy="250508"/>
          </a:xfrm>
          <a:custGeom>
            <a:avLst/>
            <a:gdLst>
              <a:gd name="T0" fmla="*/ 515 w 649"/>
              <a:gd name="T1" fmla="*/ 74 h 590"/>
              <a:gd name="T2" fmla="*/ 515 w 649"/>
              <a:gd name="T3" fmla="*/ 74 h 590"/>
              <a:gd name="T4" fmla="*/ 442 w 649"/>
              <a:gd name="T5" fmla="*/ 0 h 590"/>
              <a:gd name="T6" fmla="*/ 206 w 649"/>
              <a:gd name="T7" fmla="*/ 0 h 590"/>
              <a:gd name="T8" fmla="*/ 133 w 649"/>
              <a:gd name="T9" fmla="*/ 74 h 590"/>
              <a:gd name="T10" fmla="*/ 15 w 649"/>
              <a:gd name="T11" fmla="*/ 162 h 590"/>
              <a:gd name="T12" fmla="*/ 133 w 649"/>
              <a:gd name="T13" fmla="*/ 280 h 590"/>
              <a:gd name="T14" fmla="*/ 147 w 649"/>
              <a:gd name="T15" fmla="*/ 280 h 590"/>
              <a:gd name="T16" fmla="*/ 309 w 649"/>
              <a:gd name="T17" fmla="*/ 427 h 590"/>
              <a:gd name="T18" fmla="*/ 309 w 649"/>
              <a:gd name="T19" fmla="*/ 545 h 590"/>
              <a:gd name="T20" fmla="*/ 250 w 649"/>
              <a:gd name="T21" fmla="*/ 545 h 590"/>
              <a:gd name="T22" fmla="*/ 221 w 649"/>
              <a:gd name="T23" fmla="*/ 574 h 590"/>
              <a:gd name="T24" fmla="*/ 250 w 649"/>
              <a:gd name="T25" fmla="*/ 589 h 590"/>
              <a:gd name="T26" fmla="*/ 397 w 649"/>
              <a:gd name="T27" fmla="*/ 589 h 590"/>
              <a:gd name="T28" fmla="*/ 427 w 649"/>
              <a:gd name="T29" fmla="*/ 574 h 590"/>
              <a:gd name="T30" fmla="*/ 397 w 649"/>
              <a:gd name="T31" fmla="*/ 545 h 590"/>
              <a:gd name="T32" fmla="*/ 339 w 649"/>
              <a:gd name="T33" fmla="*/ 545 h 590"/>
              <a:gd name="T34" fmla="*/ 339 w 649"/>
              <a:gd name="T35" fmla="*/ 427 h 590"/>
              <a:gd name="T36" fmla="*/ 501 w 649"/>
              <a:gd name="T37" fmla="*/ 280 h 590"/>
              <a:gd name="T38" fmla="*/ 515 w 649"/>
              <a:gd name="T39" fmla="*/ 280 h 590"/>
              <a:gd name="T40" fmla="*/ 633 w 649"/>
              <a:gd name="T41" fmla="*/ 162 h 590"/>
              <a:gd name="T42" fmla="*/ 515 w 649"/>
              <a:gd name="T43" fmla="*/ 74 h 590"/>
              <a:gd name="T44" fmla="*/ 133 w 649"/>
              <a:gd name="T45" fmla="*/ 236 h 590"/>
              <a:gd name="T46" fmla="*/ 133 w 649"/>
              <a:gd name="T47" fmla="*/ 236 h 590"/>
              <a:gd name="T48" fmla="*/ 44 w 649"/>
              <a:gd name="T49" fmla="*/ 162 h 590"/>
              <a:gd name="T50" fmla="*/ 133 w 649"/>
              <a:gd name="T51" fmla="*/ 118 h 590"/>
              <a:gd name="T52" fmla="*/ 133 w 649"/>
              <a:gd name="T53" fmla="*/ 236 h 590"/>
              <a:gd name="T54" fmla="*/ 486 w 649"/>
              <a:gd name="T55" fmla="*/ 191 h 590"/>
              <a:gd name="T56" fmla="*/ 486 w 649"/>
              <a:gd name="T57" fmla="*/ 191 h 590"/>
              <a:gd name="T58" fmla="*/ 324 w 649"/>
              <a:gd name="T59" fmla="*/ 398 h 590"/>
              <a:gd name="T60" fmla="*/ 162 w 649"/>
              <a:gd name="T61" fmla="*/ 191 h 590"/>
              <a:gd name="T62" fmla="*/ 162 w 649"/>
              <a:gd name="T63" fmla="*/ 74 h 590"/>
              <a:gd name="T64" fmla="*/ 206 w 649"/>
              <a:gd name="T65" fmla="*/ 44 h 590"/>
              <a:gd name="T66" fmla="*/ 442 w 649"/>
              <a:gd name="T67" fmla="*/ 44 h 590"/>
              <a:gd name="T68" fmla="*/ 486 w 649"/>
              <a:gd name="T69" fmla="*/ 74 h 590"/>
              <a:gd name="T70" fmla="*/ 486 w 649"/>
              <a:gd name="T71" fmla="*/ 191 h 590"/>
              <a:gd name="T72" fmla="*/ 515 w 649"/>
              <a:gd name="T73" fmla="*/ 236 h 590"/>
              <a:gd name="T74" fmla="*/ 515 w 649"/>
              <a:gd name="T75" fmla="*/ 236 h 590"/>
              <a:gd name="T76" fmla="*/ 515 w 649"/>
              <a:gd name="T77" fmla="*/ 118 h 590"/>
              <a:gd name="T78" fmla="*/ 604 w 649"/>
              <a:gd name="T79" fmla="*/ 162 h 590"/>
              <a:gd name="T80" fmla="*/ 515 w 649"/>
              <a:gd name="T81" fmla="*/ 236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9" h="590">
                <a:moveTo>
                  <a:pt x="515" y="74"/>
                </a:moveTo>
                <a:lnTo>
                  <a:pt x="515" y="74"/>
                </a:lnTo>
                <a:cubicBezTo>
                  <a:pt x="515" y="30"/>
                  <a:pt x="486" y="0"/>
                  <a:pt x="442" y="0"/>
                </a:cubicBezTo>
                <a:cubicBezTo>
                  <a:pt x="206" y="0"/>
                  <a:pt x="206" y="0"/>
                  <a:pt x="206" y="0"/>
                </a:cubicBezTo>
                <a:cubicBezTo>
                  <a:pt x="162" y="0"/>
                  <a:pt x="133" y="30"/>
                  <a:pt x="133" y="74"/>
                </a:cubicBezTo>
                <a:cubicBezTo>
                  <a:pt x="0" y="74"/>
                  <a:pt x="15" y="74"/>
                  <a:pt x="15" y="162"/>
                </a:cubicBezTo>
                <a:cubicBezTo>
                  <a:pt x="15" y="221"/>
                  <a:pt x="59" y="280"/>
                  <a:pt x="133" y="280"/>
                </a:cubicBezTo>
                <a:cubicBezTo>
                  <a:pt x="133" y="280"/>
                  <a:pt x="133" y="280"/>
                  <a:pt x="147" y="280"/>
                </a:cubicBezTo>
                <a:cubicBezTo>
                  <a:pt x="162" y="353"/>
                  <a:pt x="236" y="427"/>
                  <a:pt x="309" y="427"/>
                </a:cubicBezTo>
                <a:cubicBezTo>
                  <a:pt x="309" y="545"/>
                  <a:pt x="309" y="545"/>
                  <a:pt x="309" y="545"/>
                </a:cubicBezTo>
                <a:cubicBezTo>
                  <a:pt x="250" y="545"/>
                  <a:pt x="250" y="545"/>
                  <a:pt x="250" y="545"/>
                </a:cubicBezTo>
                <a:cubicBezTo>
                  <a:pt x="236" y="545"/>
                  <a:pt x="221" y="560"/>
                  <a:pt x="221" y="574"/>
                </a:cubicBezTo>
                <a:cubicBezTo>
                  <a:pt x="221" y="574"/>
                  <a:pt x="236" y="589"/>
                  <a:pt x="250" y="589"/>
                </a:cubicBezTo>
                <a:cubicBezTo>
                  <a:pt x="397" y="589"/>
                  <a:pt x="397" y="589"/>
                  <a:pt x="397" y="589"/>
                </a:cubicBezTo>
                <a:cubicBezTo>
                  <a:pt x="413" y="589"/>
                  <a:pt x="427" y="574"/>
                  <a:pt x="427" y="574"/>
                </a:cubicBezTo>
                <a:cubicBezTo>
                  <a:pt x="427" y="560"/>
                  <a:pt x="413" y="545"/>
                  <a:pt x="397" y="545"/>
                </a:cubicBezTo>
                <a:cubicBezTo>
                  <a:pt x="339" y="545"/>
                  <a:pt x="339" y="545"/>
                  <a:pt x="339" y="545"/>
                </a:cubicBezTo>
                <a:cubicBezTo>
                  <a:pt x="339" y="427"/>
                  <a:pt x="339" y="427"/>
                  <a:pt x="339" y="427"/>
                </a:cubicBezTo>
                <a:cubicBezTo>
                  <a:pt x="413" y="427"/>
                  <a:pt x="486" y="353"/>
                  <a:pt x="501" y="280"/>
                </a:cubicBezTo>
                <a:cubicBezTo>
                  <a:pt x="515" y="280"/>
                  <a:pt x="515" y="280"/>
                  <a:pt x="515" y="280"/>
                </a:cubicBezTo>
                <a:cubicBezTo>
                  <a:pt x="589" y="280"/>
                  <a:pt x="633" y="221"/>
                  <a:pt x="633" y="162"/>
                </a:cubicBezTo>
                <a:cubicBezTo>
                  <a:pt x="633" y="74"/>
                  <a:pt x="648" y="74"/>
                  <a:pt x="515" y="74"/>
                </a:cubicBezTo>
                <a:close/>
                <a:moveTo>
                  <a:pt x="133" y="236"/>
                </a:moveTo>
                <a:lnTo>
                  <a:pt x="133" y="236"/>
                </a:lnTo>
                <a:cubicBezTo>
                  <a:pt x="88" y="236"/>
                  <a:pt x="44" y="206"/>
                  <a:pt x="44" y="162"/>
                </a:cubicBezTo>
                <a:cubicBezTo>
                  <a:pt x="44" y="118"/>
                  <a:pt x="44" y="118"/>
                  <a:pt x="133" y="118"/>
                </a:cubicBezTo>
                <a:lnTo>
                  <a:pt x="133" y="236"/>
                </a:lnTo>
                <a:close/>
                <a:moveTo>
                  <a:pt x="486" y="191"/>
                </a:moveTo>
                <a:lnTo>
                  <a:pt x="486" y="191"/>
                </a:lnTo>
                <a:cubicBezTo>
                  <a:pt x="486" y="280"/>
                  <a:pt x="413" y="398"/>
                  <a:pt x="324" y="398"/>
                </a:cubicBezTo>
                <a:cubicBezTo>
                  <a:pt x="236" y="398"/>
                  <a:pt x="162" y="280"/>
                  <a:pt x="162" y="191"/>
                </a:cubicBezTo>
                <a:cubicBezTo>
                  <a:pt x="162" y="74"/>
                  <a:pt x="162" y="74"/>
                  <a:pt x="162" y="74"/>
                </a:cubicBezTo>
                <a:cubicBezTo>
                  <a:pt x="162" y="59"/>
                  <a:pt x="192" y="44"/>
                  <a:pt x="206" y="44"/>
                </a:cubicBezTo>
                <a:cubicBezTo>
                  <a:pt x="442" y="44"/>
                  <a:pt x="442" y="44"/>
                  <a:pt x="442" y="44"/>
                </a:cubicBezTo>
                <a:cubicBezTo>
                  <a:pt x="456" y="44"/>
                  <a:pt x="486" y="59"/>
                  <a:pt x="486" y="74"/>
                </a:cubicBezTo>
                <a:lnTo>
                  <a:pt x="486" y="191"/>
                </a:lnTo>
                <a:close/>
                <a:moveTo>
                  <a:pt x="515" y="236"/>
                </a:moveTo>
                <a:lnTo>
                  <a:pt x="515" y="236"/>
                </a:lnTo>
                <a:cubicBezTo>
                  <a:pt x="515" y="118"/>
                  <a:pt x="515" y="118"/>
                  <a:pt x="515" y="118"/>
                </a:cubicBezTo>
                <a:cubicBezTo>
                  <a:pt x="604" y="118"/>
                  <a:pt x="604" y="118"/>
                  <a:pt x="604" y="162"/>
                </a:cubicBezTo>
                <a:cubicBezTo>
                  <a:pt x="604" y="206"/>
                  <a:pt x="560" y="236"/>
                  <a:pt x="515" y="2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1" dirty="0">
              <a:latin typeface="Roboto Light"/>
            </a:endParaRPr>
          </a:p>
        </p:txBody>
      </p:sp>
      <p:pic>
        <p:nvPicPr>
          <p:cNvPr id="17412" name="Picture 4" descr="RÃ©sultat de recherche d'images pour &quot;logo elementor png&quot;">
            <a:extLst>
              <a:ext uri="{FF2B5EF4-FFF2-40B4-BE49-F238E27FC236}">
                <a16:creationId xmlns:a16="http://schemas.microsoft.com/office/drawing/2014/main" id="{325D6FC8-3E24-4443-9543-A6F3DCCA1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347" y="3057815"/>
            <a:ext cx="886807" cy="8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RÃ©sultat de recherche d'images pour &quot;logo wordpress&quot;">
            <a:extLst>
              <a:ext uri="{FF2B5EF4-FFF2-40B4-BE49-F238E27FC236}">
                <a16:creationId xmlns:a16="http://schemas.microsoft.com/office/drawing/2014/main" id="{C603FE56-2383-4A31-B7AD-DAEC58735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365" y="3265405"/>
            <a:ext cx="45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RÃ©sultat de recherche d'images pour &quot;logo diaporama&quot;">
            <a:extLst>
              <a:ext uri="{FF2B5EF4-FFF2-40B4-BE49-F238E27FC236}">
                <a16:creationId xmlns:a16="http://schemas.microsoft.com/office/drawing/2014/main" id="{3647A6AC-5E35-44F7-8DAC-CE2ED5622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13" y="2568585"/>
            <a:ext cx="592549" cy="59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RÃ©sultat de recherche d'images pour &quot;logo facebook png&quot;">
            <a:extLst>
              <a:ext uri="{FF2B5EF4-FFF2-40B4-BE49-F238E27FC236}">
                <a16:creationId xmlns:a16="http://schemas.microsoft.com/office/drawing/2014/main" id="{4A9DB5F7-4C11-40CB-99D4-14BDC9A7E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8974" y1="37817" x2="48974" y2="37817"/>
                        <a14:foregroundMark x1="49231" y1="72843" x2="48205" y2="25888"/>
                        <a14:foregroundMark x1="50769" y1="24112" x2="64359" y2="30203"/>
                        <a14:foregroundMark x1="65641" y1="30203" x2="65641" y2="30203"/>
                      </a14:backgroundRemoval>
                    </a14:imgEffect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870" y="3834567"/>
            <a:ext cx="444945" cy="44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9238459-87D7-490B-932F-A7B83C363BEF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5F8774F-D9F4-4B46-9F8E-F0BEAD85E81B}"/>
              </a:ext>
            </a:extLst>
          </p:cNvPr>
          <p:cNvSpPr/>
          <p:nvPr/>
        </p:nvSpPr>
        <p:spPr>
          <a:xfrm>
            <a:off x="6891208" y="323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1D229E7-9D02-4A62-A80B-E14B59B22E94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P.30</a:t>
            </a:r>
          </a:p>
        </p:txBody>
      </p: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C0E67A18-1992-415E-9AFF-E4A783D2DA1B}"/>
              </a:ext>
            </a:extLst>
          </p:cNvPr>
          <p:cNvGrpSpPr/>
          <p:nvPr/>
        </p:nvGrpSpPr>
        <p:grpSpPr>
          <a:xfrm>
            <a:off x="4702499" y="3301660"/>
            <a:ext cx="7340016" cy="3081022"/>
            <a:chOff x="2131169" y="3754260"/>
            <a:chExt cx="7168898" cy="2985635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7AF666D4-935D-48E9-AB5F-2B428FF64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131169" y="3754260"/>
              <a:ext cx="7168898" cy="2985635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CD4FE41-3835-4EE6-8310-0C361AFD9DD2}"/>
                </a:ext>
              </a:extLst>
            </p:cNvPr>
            <p:cNvSpPr/>
            <p:nvPr/>
          </p:nvSpPr>
          <p:spPr>
            <a:xfrm>
              <a:off x="6096000" y="3754260"/>
              <a:ext cx="3193915" cy="370268"/>
            </a:xfrm>
            <a:prstGeom prst="rect">
              <a:avLst/>
            </a:prstGeom>
            <a:solidFill>
              <a:srgbClr val="3C5B96"/>
            </a:solidFill>
            <a:ln>
              <a:solidFill>
                <a:srgbClr val="3C5B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92536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9A2592C-D81D-4453-BC54-2DAF3C686294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D6EED92-BEDA-4721-8F02-400F4BE729B5}"/>
              </a:ext>
            </a:extLst>
          </p:cNvPr>
          <p:cNvSpPr txBox="1"/>
          <p:nvPr/>
        </p:nvSpPr>
        <p:spPr>
          <a:xfrm>
            <a:off x="298882" y="1421754"/>
            <a:ext cx="11594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b="1" u="sng" dirty="0">
                <a:solidFill>
                  <a:schemeClr val="bg1"/>
                </a:solidFill>
              </a:rPr>
              <a:t>2) Book Vuitton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Hier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Gestion manuelle des échantillons de cuirs</a:t>
            </a:r>
          </a:p>
        </p:txBody>
      </p:sp>
      <p:sp>
        <p:nvSpPr>
          <p:cNvPr id="19" name="Freeform 109">
            <a:extLst>
              <a:ext uri="{FF2B5EF4-FFF2-40B4-BE49-F238E27FC236}">
                <a16:creationId xmlns:a16="http://schemas.microsoft.com/office/drawing/2014/main" id="{CB237986-BBC9-4CF0-811A-D7D12394A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2" y="2278629"/>
            <a:ext cx="275454" cy="297287"/>
          </a:xfrm>
          <a:custGeom>
            <a:avLst/>
            <a:gdLst>
              <a:gd name="T0" fmla="*/ 552 w 1105"/>
              <a:gd name="T1" fmla="*/ 0 h 1105"/>
              <a:gd name="T2" fmla="*/ 0 w 1105"/>
              <a:gd name="T3" fmla="*/ 552 h 1105"/>
              <a:gd name="T4" fmla="*/ 552 w 1105"/>
              <a:gd name="T5" fmla="*/ 1104 h 1105"/>
              <a:gd name="T6" fmla="*/ 1104 w 1105"/>
              <a:gd name="T7" fmla="*/ 552 h 1105"/>
              <a:gd name="T8" fmla="*/ 552 w 1105"/>
              <a:gd name="T9" fmla="*/ 0 h 1105"/>
              <a:gd name="T10" fmla="*/ 552 w 1105"/>
              <a:gd name="T11" fmla="*/ 1012 h 1105"/>
              <a:gd name="T12" fmla="*/ 84 w 1105"/>
              <a:gd name="T13" fmla="*/ 552 h 1105"/>
              <a:gd name="T14" fmla="*/ 552 w 1105"/>
              <a:gd name="T15" fmla="*/ 84 h 1105"/>
              <a:gd name="T16" fmla="*/ 1012 w 1105"/>
              <a:gd name="T17" fmla="*/ 552 h 1105"/>
              <a:gd name="T18" fmla="*/ 552 w 1105"/>
              <a:gd name="T19" fmla="*/ 1012 h 1105"/>
              <a:gd name="T20" fmla="*/ 836 w 1105"/>
              <a:gd name="T21" fmla="*/ 410 h 1105"/>
              <a:gd name="T22" fmla="*/ 828 w 1105"/>
              <a:gd name="T23" fmla="*/ 452 h 1105"/>
              <a:gd name="T24" fmla="*/ 560 w 1105"/>
              <a:gd name="T25" fmla="*/ 636 h 1105"/>
              <a:gd name="T26" fmla="*/ 544 w 1105"/>
              <a:gd name="T27" fmla="*/ 636 h 1105"/>
              <a:gd name="T28" fmla="*/ 527 w 1105"/>
              <a:gd name="T29" fmla="*/ 636 h 1105"/>
              <a:gd name="T30" fmla="*/ 518 w 1105"/>
              <a:gd name="T31" fmla="*/ 611 h 1105"/>
              <a:gd name="T32" fmla="*/ 518 w 1105"/>
              <a:gd name="T33" fmla="*/ 218 h 1105"/>
              <a:gd name="T34" fmla="*/ 544 w 1105"/>
              <a:gd name="T35" fmla="*/ 184 h 1105"/>
              <a:gd name="T36" fmla="*/ 577 w 1105"/>
              <a:gd name="T37" fmla="*/ 218 h 1105"/>
              <a:gd name="T38" fmla="*/ 577 w 1105"/>
              <a:gd name="T39" fmla="*/ 552 h 1105"/>
              <a:gd name="T40" fmla="*/ 795 w 1105"/>
              <a:gd name="T41" fmla="*/ 402 h 1105"/>
              <a:gd name="T42" fmla="*/ 836 w 1105"/>
              <a:gd name="T43" fmla="*/ 410 h 1105"/>
              <a:gd name="T44" fmla="*/ 836 w 1105"/>
              <a:gd name="T45" fmla="*/ 410 h 1105"/>
              <a:gd name="T46" fmla="*/ 836 w 1105"/>
              <a:gd name="T47" fmla="*/ 410 h 11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105" h="1105">
                <a:moveTo>
                  <a:pt x="552" y="0"/>
                </a:moveTo>
                <a:cubicBezTo>
                  <a:pt x="243" y="0"/>
                  <a:pt x="0" y="243"/>
                  <a:pt x="0" y="552"/>
                </a:cubicBezTo>
                <a:cubicBezTo>
                  <a:pt x="0" y="853"/>
                  <a:pt x="243" y="1104"/>
                  <a:pt x="552" y="1104"/>
                </a:cubicBezTo>
                <a:cubicBezTo>
                  <a:pt x="853" y="1104"/>
                  <a:pt x="1104" y="853"/>
                  <a:pt x="1104" y="552"/>
                </a:cubicBezTo>
                <a:cubicBezTo>
                  <a:pt x="1104" y="243"/>
                  <a:pt x="853" y="0"/>
                  <a:pt x="552" y="0"/>
                </a:cubicBezTo>
                <a:close/>
                <a:moveTo>
                  <a:pt x="552" y="1012"/>
                </a:moveTo>
                <a:cubicBezTo>
                  <a:pt x="293" y="1012"/>
                  <a:pt x="84" y="803"/>
                  <a:pt x="84" y="552"/>
                </a:cubicBezTo>
                <a:cubicBezTo>
                  <a:pt x="84" y="293"/>
                  <a:pt x="293" y="84"/>
                  <a:pt x="552" y="84"/>
                </a:cubicBezTo>
                <a:cubicBezTo>
                  <a:pt x="803" y="84"/>
                  <a:pt x="1012" y="293"/>
                  <a:pt x="1012" y="552"/>
                </a:cubicBezTo>
                <a:cubicBezTo>
                  <a:pt x="1012" y="803"/>
                  <a:pt x="803" y="1012"/>
                  <a:pt x="552" y="1012"/>
                </a:cubicBezTo>
                <a:close/>
                <a:moveTo>
                  <a:pt x="836" y="410"/>
                </a:moveTo>
                <a:cubicBezTo>
                  <a:pt x="845" y="419"/>
                  <a:pt x="845" y="435"/>
                  <a:pt x="828" y="452"/>
                </a:cubicBezTo>
                <a:cubicBezTo>
                  <a:pt x="560" y="636"/>
                  <a:pt x="560" y="636"/>
                  <a:pt x="560" y="636"/>
                </a:cubicBezTo>
                <a:cubicBezTo>
                  <a:pt x="552" y="636"/>
                  <a:pt x="552" y="636"/>
                  <a:pt x="544" y="636"/>
                </a:cubicBezTo>
                <a:cubicBezTo>
                  <a:pt x="544" y="636"/>
                  <a:pt x="535" y="636"/>
                  <a:pt x="527" y="636"/>
                </a:cubicBezTo>
                <a:cubicBezTo>
                  <a:pt x="518" y="628"/>
                  <a:pt x="518" y="619"/>
                  <a:pt x="518" y="611"/>
                </a:cubicBezTo>
                <a:cubicBezTo>
                  <a:pt x="518" y="218"/>
                  <a:pt x="518" y="218"/>
                  <a:pt x="518" y="218"/>
                </a:cubicBezTo>
                <a:cubicBezTo>
                  <a:pt x="518" y="201"/>
                  <a:pt x="527" y="184"/>
                  <a:pt x="544" y="184"/>
                </a:cubicBezTo>
                <a:cubicBezTo>
                  <a:pt x="560" y="184"/>
                  <a:pt x="577" y="201"/>
                  <a:pt x="577" y="218"/>
                </a:cubicBezTo>
                <a:cubicBezTo>
                  <a:pt x="577" y="552"/>
                  <a:pt x="577" y="552"/>
                  <a:pt x="577" y="552"/>
                </a:cubicBezTo>
                <a:cubicBezTo>
                  <a:pt x="795" y="402"/>
                  <a:pt x="795" y="402"/>
                  <a:pt x="795" y="402"/>
                </a:cubicBezTo>
                <a:cubicBezTo>
                  <a:pt x="811" y="393"/>
                  <a:pt x="828" y="393"/>
                  <a:pt x="836" y="410"/>
                </a:cubicBezTo>
                <a:close/>
                <a:moveTo>
                  <a:pt x="836" y="410"/>
                </a:moveTo>
                <a:lnTo>
                  <a:pt x="836" y="4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82937" tIns="91468" rIns="182937" bIns="91468" anchor="ctr"/>
          <a:lstStyle/>
          <a:p>
            <a:pPr>
              <a:defRPr/>
            </a:pPr>
            <a:endParaRPr lang="en-US" sz="2701" dirty="0">
              <a:latin typeface="Roboto Ligh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164228C-7D9B-41B4-998D-426CFC1441C7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7A8B40-CE3D-4C4D-A258-8B14193067F7}"/>
              </a:ext>
            </a:extLst>
          </p:cNvPr>
          <p:cNvSpPr/>
          <p:nvPr/>
        </p:nvSpPr>
        <p:spPr>
          <a:xfrm>
            <a:off x="6891208" y="323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63A3B3E-EE3D-4DFD-AFA7-D1950281AF86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P.31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3700D855-E2EF-4128-A802-DF3321355C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85" y="2021791"/>
            <a:ext cx="5015603" cy="1428157"/>
          </a:xfrm>
          <a:prstGeom prst="rect">
            <a:avLst/>
          </a:prstGeom>
        </p:spPr>
      </p:pic>
      <p:pic>
        <p:nvPicPr>
          <p:cNvPr id="23" name="Picture 2" descr="RÃ©sultat de recherche d'images pour &quot;word png&quot;">
            <a:extLst>
              <a:ext uri="{FF2B5EF4-FFF2-40B4-BE49-F238E27FC236}">
                <a16:creationId xmlns:a16="http://schemas.microsoft.com/office/drawing/2014/main" id="{2D511AFA-B9B6-4B5C-8AFA-FFD5CA6B5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664" y="4513101"/>
            <a:ext cx="727044" cy="7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Ã©sultat de recherche d'images pour &quot;word png&quot;">
            <a:extLst>
              <a:ext uri="{FF2B5EF4-FFF2-40B4-BE49-F238E27FC236}">
                <a16:creationId xmlns:a16="http://schemas.microsoft.com/office/drawing/2014/main" id="{6F39B606-5384-4025-A523-A084029ED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43" y="4513101"/>
            <a:ext cx="727044" cy="7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RÃ©sultat de recherche d'images pour &quot;logo developpement informatique excel&quot;">
            <a:extLst>
              <a:ext uri="{FF2B5EF4-FFF2-40B4-BE49-F238E27FC236}">
                <a16:creationId xmlns:a16="http://schemas.microsoft.com/office/drawing/2014/main" id="{2114ED0B-E4F8-409E-920F-AAED3C9AA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112" y="4513101"/>
            <a:ext cx="1349154" cy="7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FAA19910-C4EE-4865-8F22-5C737B45A251}"/>
              </a:ext>
            </a:extLst>
          </p:cNvPr>
          <p:cNvCxnSpPr>
            <a:stCxn id="20" idx="2"/>
            <a:endCxn id="24" idx="0"/>
          </p:cNvCxnSpPr>
          <p:nvPr/>
        </p:nvCxnSpPr>
        <p:spPr>
          <a:xfrm flipH="1">
            <a:off x="6477765" y="3449948"/>
            <a:ext cx="2344422" cy="106315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E90E9F7A-4C23-42B9-973F-431B636DFB04}"/>
              </a:ext>
            </a:extLst>
          </p:cNvPr>
          <p:cNvCxnSpPr>
            <a:stCxn id="20" idx="2"/>
            <a:endCxn id="23" idx="0"/>
          </p:cNvCxnSpPr>
          <p:nvPr/>
        </p:nvCxnSpPr>
        <p:spPr>
          <a:xfrm flipH="1">
            <a:off x="8822186" y="3449948"/>
            <a:ext cx="1" cy="106315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8462A0A5-8D34-4814-9284-F68FC2730332}"/>
              </a:ext>
            </a:extLst>
          </p:cNvPr>
          <p:cNvCxnSpPr>
            <a:stCxn id="20" idx="2"/>
            <a:endCxn id="25" idx="0"/>
          </p:cNvCxnSpPr>
          <p:nvPr/>
        </p:nvCxnSpPr>
        <p:spPr>
          <a:xfrm>
            <a:off x="8822187" y="3449948"/>
            <a:ext cx="2262502" cy="1063153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RÃ©sultat de recherche d'images pour &quot;logo main&quot;">
            <a:extLst>
              <a:ext uri="{FF2B5EF4-FFF2-40B4-BE49-F238E27FC236}">
                <a16:creationId xmlns:a16="http://schemas.microsoft.com/office/drawing/2014/main" id="{15CAC097-2FA7-40AD-89C4-1ED632FB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074" y="1362792"/>
            <a:ext cx="564224" cy="59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DE8170D8-C2F1-4868-BE7B-A74155D41392}"/>
              </a:ext>
            </a:extLst>
          </p:cNvPr>
          <p:cNvSpPr txBox="1"/>
          <p:nvPr/>
        </p:nvSpPr>
        <p:spPr>
          <a:xfrm>
            <a:off x="9958598" y="3408052"/>
            <a:ext cx="1349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Book Vuitton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0D394F6-3FC6-4469-8677-76E8310D0B57}"/>
              </a:ext>
            </a:extLst>
          </p:cNvPr>
          <p:cNvSpPr txBox="1"/>
          <p:nvPr/>
        </p:nvSpPr>
        <p:spPr>
          <a:xfrm>
            <a:off x="5822740" y="5097692"/>
            <a:ext cx="1349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Fiche Bristol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B856D7D-4DBE-4DE8-B0AC-D80AA423AF34}"/>
              </a:ext>
            </a:extLst>
          </p:cNvPr>
          <p:cNvSpPr txBox="1"/>
          <p:nvPr/>
        </p:nvSpPr>
        <p:spPr>
          <a:xfrm>
            <a:off x="8286078" y="5102705"/>
            <a:ext cx="1349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Étiquettes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1C63EEF5-97E5-42AA-A8C9-5834FC8239A3}"/>
              </a:ext>
            </a:extLst>
          </p:cNvPr>
          <p:cNvSpPr txBox="1"/>
          <p:nvPr/>
        </p:nvSpPr>
        <p:spPr>
          <a:xfrm>
            <a:off x="10668707" y="5070868"/>
            <a:ext cx="1349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25593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8" grpId="0"/>
      <p:bldP spid="29" grpId="0"/>
      <p:bldP spid="30" grpId="0"/>
      <p:bldP spid="3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9A2592C-D81D-4453-BC54-2DAF3C686294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D6EED92-BEDA-4721-8F02-400F4BE729B5}"/>
              </a:ext>
            </a:extLst>
          </p:cNvPr>
          <p:cNvSpPr txBox="1"/>
          <p:nvPr/>
        </p:nvSpPr>
        <p:spPr>
          <a:xfrm>
            <a:off x="298882" y="1421754"/>
            <a:ext cx="115942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b="1" u="sng" dirty="0">
                <a:solidFill>
                  <a:schemeClr val="bg1"/>
                </a:solidFill>
              </a:rPr>
              <a:t>2) Book Vuitton</a:t>
            </a:r>
          </a:p>
          <a:p>
            <a:endParaRPr lang="fr-FR" b="1" u="sng" dirty="0">
              <a:solidFill>
                <a:schemeClr val="bg1"/>
              </a:solidFill>
            </a:endParaRPr>
          </a:p>
          <a:p>
            <a:r>
              <a:rPr lang="fr-FR" b="1" dirty="0">
                <a:solidFill>
                  <a:schemeClr val="bg1"/>
                </a:solidFill>
              </a:rPr>
              <a:t>Aujourd’hui</a:t>
            </a:r>
            <a:r>
              <a:rPr lang="fr-FR" dirty="0">
                <a:solidFill>
                  <a:schemeClr val="bg1"/>
                </a:solidFill>
              </a:rPr>
              <a:t> 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  <a:p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8" name="Freeform 158">
            <a:extLst>
              <a:ext uri="{FF2B5EF4-FFF2-40B4-BE49-F238E27FC236}">
                <a16:creationId xmlns:a16="http://schemas.microsoft.com/office/drawing/2014/main" id="{0AA40A73-167F-4DC9-8E12-394EEB85A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113" y="2274725"/>
            <a:ext cx="281307" cy="250508"/>
          </a:xfrm>
          <a:custGeom>
            <a:avLst/>
            <a:gdLst>
              <a:gd name="T0" fmla="*/ 515 w 649"/>
              <a:gd name="T1" fmla="*/ 74 h 590"/>
              <a:gd name="T2" fmla="*/ 515 w 649"/>
              <a:gd name="T3" fmla="*/ 74 h 590"/>
              <a:gd name="T4" fmla="*/ 442 w 649"/>
              <a:gd name="T5" fmla="*/ 0 h 590"/>
              <a:gd name="T6" fmla="*/ 206 w 649"/>
              <a:gd name="T7" fmla="*/ 0 h 590"/>
              <a:gd name="T8" fmla="*/ 133 w 649"/>
              <a:gd name="T9" fmla="*/ 74 h 590"/>
              <a:gd name="T10" fmla="*/ 15 w 649"/>
              <a:gd name="T11" fmla="*/ 162 h 590"/>
              <a:gd name="T12" fmla="*/ 133 w 649"/>
              <a:gd name="T13" fmla="*/ 280 h 590"/>
              <a:gd name="T14" fmla="*/ 147 w 649"/>
              <a:gd name="T15" fmla="*/ 280 h 590"/>
              <a:gd name="T16" fmla="*/ 309 w 649"/>
              <a:gd name="T17" fmla="*/ 427 h 590"/>
              <a:gd name="T18" fmla="*/ 309 w 649"/>
              <a:gd name="T19" fmla="*/ 545 h 590"/>
              <a:gd name="T20" fmla="*/ 250 w 649"/>
              <a:gd name="T21" fmla="*/ 545 h 590"/>
              <a:gd name="T22" fmla="*/ 221 w 649"/>
              <a:gd name="T23" fmla="*/ 574 h 590"/>
              <a:gd name="T24" fmla="*/ 250 w 649"/>
              <a:gd name="T25" fmla="*/ 589 h 590"/>
              <a:gd name="T26" fmla="*/ 397 w 649"/>
              <a:gd name="T27" fmla="*/ 589 h 590"/>
              <a:gd name="T28" fmla="*/ 427 w 649"/>
              <a:gd name="T29" fmla="*/ 574 h 590"/>
              <a:gd name="T30" fmla="*/ 397 w 649"/>
              <a:gd name="T31" fmla="*/ 545 h 590"/>
              <a:gd name="T32" fmla="*/ 339 w 649"/>
              <a:gd name="T33" fmla="*/ 545 h 590"/>
              <a:gd name="T34" fmla="*/ 339 w 649"/>
              <a:gd name="T35" fmla="*/ 427 h 590"/>
              <a:gd name="T36" fmla="*/ 501 w 649"/>
              <a:gd name="T37" fmla="*/ 280 h 590"/>
              <a:gd name="T38" fmla="*/ 515 w 649"/>
              <a:gd name="T39" fmla="*/ 280 h 590"/>
              <a:gd name="T40" fmla="*/ 633 w 649"/>
              <a:gd name="T41" fmla="*/ 162 h 590"/>
              <a:gd name="T42" fmla="*/ 515 w 649"/>
              <a:gd name="T43" fmla="*/ 74 h 590"/>
              <a:gd name="T44" fmla="*/ 133 w 649"/>
              <a:gd name="T45" fmla="*/ 236 h 590"/>
              <a:gd name="T46" fmla="*/ 133 w 649"/>
              <a:gd name="T47" fmla="*/ 236 h 590"/>
              <a:gd name="T48" fmla="*/ 44 w 649"/>
              <a:gd name="T49" fmla="*/ 162 h 590"/>
              <a:gd name="T50" fmla="*/ 133 w 649"/>
              <a:gd name="T51" fmla="*/ 118 h 590"/>
              <a:gd name="T52" fmla="*/ 133 w 649"/>
              <a:gd name="T53" fmla="*/ 236 h 590"/>
              <a:gd name="T54" fmla="*/ 486 w 649"/>
              <a:gd name="T55" fmla="*/ 191 h 590"/>
              <a:gd name="T56" fmla="*/ 486 w 649"/>
              <a:gd name="T57" fmla="*/ 191 h 590"/>
              <a:gd name="T58" fmla="*/ 324 w 649"/>
              <a:gd name="T59" fmla="*/ 398 h 590"/>
              <a:gd name="T60" fmla="*/ 162 w 649"/>
              <a:gd name="T61" fmla="*/ 191 h 590"/>
              <a:gd name="T62" fmla="*/ 162 w 649"/>
              <a:gd name="T63" fmla="*/ 74 h 590"/>
              <a:gd name="T64" fmla="*/ 206 w 649"/>
              <a:gd name="T65" fmla="*/ 44 h 590"/>
              <a:gd name="T66" fmla="*/ 442 w 649"/>
              <a:gd name="T67" fmla="*/ 44 h 590"/>
              <a:gd name="T68" fmla="*/ 486 w 649"/>
              <a:gd name="T69" fmla="*/ 74 h 590"/>
              <a:gd name="T70" fmla="*/ 486 w 649"/>
              <a:gd name="T71" fmla="*/ 191 h 590"/>
              <a:gd name="T72" fmla="*/ 515 w 649"/>
              <a:gd name="T73" fmla="*/ 236 h 590"/>
              <a:gd name="T74" fmla="*/ 515 w 649"/>
              <a:gd name="T75" fmla="*/ 236 h 590"/>
              <a:gd name="T76" fmla="*/ 515 w 649"/>
              <a:gd name="T77" fmla="*/ 118 h 590"/>
              <a:gd name="T78" fmla="*/ 604 w 649"/>
              <a:gd name="T79" fmla="*/ 162 h 590"/>
              <a:gd name="T80" fmla="*/ 515 w 649"/>
              <a:gd name="T81" fmla="*/ 236 h 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649" h="590">
                <a:moveTo>
                  <a:pt x="515" y="74"/>
                </a:moveTo>
                <a:lnTo>
                  <a:pt x="515" y="74"/>
                </a:lnTo>
                <a:cubicBezTo>
                  <a:pt x="515" y="30"/>
                  <a:pt x="486" y="0"/>
                  <a:pt x="442" y="0"/>
                </a:cubicBezTo>
                <a:cubicBezTo>
                  <a:pt x="206" y="0"/>
                  <a:pt x="206" y="0"/>
                  <a:pt x="206" y="0"/>
                </a:cubicBezTo>
                <a:cubicBezTo>
                  <a:pt x="162" y="0"/>
                  <a:pt x="133" y="30"/>
                  <a:pt x="133" y="74"/>
                </a:cubicBezTo>
                <a:cubicBezTo>
                  <a:pt x="0" y="74"/>
                  <a:pt x="15" y="74"/>
                  <a:pt x="15" y="162"/>
                </a:cubicBezTo>
                <a:cubicBezTo>
                  <a:pt x="15" y="221"/>
                  <a:pt x="59" y="280"/>
                  <a:pt x="133" y="280"/>
                </a:cubicBezTo>
                <a:cubicBezTo>
                  <a:pt x="133" y="280"/>
                  <a:pt x="133" y="280"/>
                  <a:pt x="147" y="280"/>
                </a:cubicBezTo>
                <a:cubicBezTo>
                  <a:pt x="162" y="353"/>
                  <a:pt x="236" y="427"/>
                  <a:pt x="309" y="427"/>
                </a:cubicBezTo>
                <a:cubicBezTo>
                  <a:pt x="309" y="545"/>
                  <a:pt x="309" y="545"/>
                  <a:pt x="309" y="545"/>
                </a:cubicBezTo>
                <a:cubicBezTo>
                  <a:pt x="250" y="545"/>
                  <a:pt x="250" y="545"/>
                  <a:pt x="250" y="545"/>
                </a:cubicBezTo>
                <a:cubicBezTo>
                  <a:pt x="236" y="545"/>
                  <a:pt x="221" y="560"/>
                  <a:pt x="221" y="574"/>
                </a:cubicBezTo>
                <a:cubicBezTo>
                  <a:pt x="221" y="574"/>
                  <a:pt x="236" y="589"/>
                  <a:pt x="250" y="589"/>
                </a:cubicBezTo>
                <a:cubicBezTo>
                  <a:pt x="397" y="589"/>
                  <a:pt x="397" y="589"/>
                  <a:pt x="397" y="589"/>
                </a:cubicBezTo>
                <a:cubicBezTo>
                  <a:pt x="413" y="589"/>
                  <a:pt x="427" y="574"/>
                  <a:pt x="427" y="574"/>
                </a:cubicBezTo>
                <a:cubicBezTo>
                  <a:pt x="427" y="560"/>
                  <a:pt x="413" y="545"/>
                  <a:pt x="397" y="545"/>
                </a:cubicBezTo>
                <a:cubicBezTo>
                  <a:pt x="339" y="545"/>
                  <a:pt x="339" y="545"/>
                  <a:pt x="339" y="545"/>
                </a:cubicBezTo>
                <a:cubicBezTo>
                  <a:pt x="339" y="427"/>
                  <a:pt x="339" y="427"/>
                  <a:pt x="339" y="427"/>
                </a:cubicBezTo>
                <a:cubicBezTo>
                  <a:pt x="413" y="427"/>
                  <a:pt x="486" y="353"/>
                  <a:pt x="501" y="280"/>
                </a:cubicBezTo>
                <a:cubicBezTo>
                  <a:pt x="515" y="280"/>
                  <a:pt x="515" y="280"/>
                  <a:pt x="515" y="280"/>
                </a:cubicBezTo>
                <a:cubicBezTo>
                  <a:pt x="589" y="280"/>
                  <a:pt x="633" y="221"/>
                  <a:pt x="633" y="162"/>
                </a:cubicBezTo>
                <a:cubicBezTo>
                  <a:pt x="633" y="74"/>
                  <a:pt x="648" y="74"/>
                  <a:pt x="515" y="74"/>
                </a:cubicBezTo>
                <a:close/>
                <a:moveTo>
                  <a:pt x="133" y="236"/>
                </a:moveTo>
                <a:lnTo>
                  <a:pt x="133" y="236"/>
                </a:lnTo>
                <a:cubicBezTo>
                  <a:pt x="88" y="236"/>
                  <a:pt x="44" y="206"/>
                  <a:pt x="44" y="162"/>
                </a:cubicBezTo>
                <a:cubicBezTo>
                  <a:pt x="44" y="118"/>
                  <a:pt x="44" y="118"/>
                  <a:pt x="133" y="118"/>
                </a:cubicBezTo>
                <a:lnTo>
                  <a:pt x="133" y="236"/>
                </a:lnTo>
                <a:close/>
                <a:moveTo>
                  <a:pt x="486" y="191"/>
                </a:moveTo>
                <a:lnTo>
                  <a:pt x="486" y="191"/>
                </a:lnTo>
                <a:cubicBezTo>
                  <a:pt x="486" y="280"/>
                  <a:pt x="413" y="398"/>
                  <a:pt x="324" y="398"/>
                </a:cubicBezTo>
                <a:cubicBezTo>
                  <a:pt x="236" y="398"/>
                  <a:pt x="162" y="280"/>
                  <a:pt x="162" y="191"/>
                </a:cubicBezTo>
                <a:cubicBezTo>
                  <a:pt x="162" y="74"/>
                  <a:pt x="162" y="74"/>
                  <a:pt x="162" y="74"/>
                </a:cubicBezTo>
                <a:cubicBezTo>
                  <a:pt x="162" y="59"/>
                  <a:pt x="192" y="44"/>
                  <a:pt x="206" y="44"/>
                </a:cubicBezTo>
                <a:cubicBezTo>
                  <a:pt x="442" y="44"/>
                  <a:pt x="442" y="44"/>
                  <a:pt x="442" y="44"/>
                </a:cubicBezTo>
                <a:cubicBezTo>
                  <a:pt x="456" y="44"/>
                  <a:pt x="486" y="59"/>
                  <a:pt x="486" y="74"/>
                </a:cubicBezTo>
                <a:lnTo>
                  <a:pt x="486" y="191"/>
                </a:lnTo>
                <a:close/>
                <a:moveTo>
                  <a:pt x="515" y="236"/>
                </a:moveTo>
                <a:lnTo>
                  <a:pt x="515" y="236"/>
                </a:lnTo>
                <a:cubicBezTo>
                  <a:pt x="515" y="118"/>
                  <a:pt x="515" y="118"/>
                  <a:pt x="515" y="118"/>
                </a:cubicBezTo>
                <a:cubicBezTo>
                  <a:pt x="604" y="118"/>
                  <a:pt x="604" y="118"/>
                  <a:pt x="604" y="162"/>
                </a:cubicBezTo>
                <a:cubicBezTo>
                  <a:pt x="604" y="206"/>
                  <a:pt x="560" y="236"/>
                  <a:pt x="515" y="2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1" dirty="0">
              <a:latin typeface="Roboto Light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4F4539-3D8B-4870-8AD1-E94D8AB2B1C8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031DDBA-8634-4E19-B066-02B76FCA5826}"/>
              </a:ext>
            </a:extLst>
          </p:cNvPr>
          <p:cNvSpPr/>
          <p:nvPr/>
        </p:nvSpPr>
        <p:spPr>
          <a:xfrm>
            <a:off x="6891208" y="323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872AA7C8-529C-47B8-8A24-64B98DE416A5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P.33</a:t>
            </a:r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96F35E22-D8D8-404F-883E-7433588345BB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76" y="1614374"/>
            <a:ext cx="315989" cy="311475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EDC6D7D9-3428-4B7A-8178-4DBBC42ACC38}"/>
              </a:ext>
            </a:extLst>
          </p:cNvPr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186" y="1464024"/>
            <a:ext cx="207763" cy="204774"/>
          </a:xfrm>
          <a:prstGeom prst="rect">
            <a:avLst/>
          </a:prstGeom>
        </p:spPr>
      </p:pic>
      <p:pic>
        <p:nvPicPr>
          <p:cNvPr id="46" name="Picture 2" descr="RÃ©sultat de recherche d'images pour &quot;word png&quot;">
            <a:extLst>
              <a:ext uri="{FF2B5EF4-FFF2-40B4-BE49-F238E27FC236}">
                <a16:creationId xmlns:a16="http://schemas.microsoft.com/office/drawing/2014/main" id="{08B068B9-85DD-4C5C-9918-0328E7D9A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284" y="4558502"/>
            <a:ext cx="727044" cy="7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RÃ©sultat de recherche d'images pour &quot;logo developpement informatique excel&quot;">
            <a:extLst>
              <a:ext uri="{FF2B5EF4-FFF2-40B4-BE49-F238E27FC236}">
                <a16:creationId xmlns:a16="http://schemas.microsoft.com/office/drawing/2014/main" id="{36F94464-F441-4989-BF44-3687C216B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949" y="4639120"/>
            <a:ext cx="1349154" cy="72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DF5B62C1-7EAC-4086-B185-8959DAD33E9E}"/>
              </a:ext>
            </a:extLst>
          </p:cNvPr>
          <p:cNvCxnSpPr>
            <a:cxnSpLocks/>
            <a:stCxn id="56" idx="2"/>
            <a:endCxn id="46" idx="0"/>
          </p:cNvCxnSpPr>
          <p:nvPr/>
        </p:nvCxnSpPr>
        <p:spPr>
          <a:xfrm flipH="1">
            <a:off x="7518806" y="3449948"/>
            <a:ext cx="1303381" cy="110855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FD616490-5949-438B-AA00-00A947C0483C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8822187" y="3449948"/>
            <a:ext cx="882339" cy="118917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ZoneTexte 51">
            <a:extLst>
              <a:ext uri="{FF2B5EF4-FFF2-40B4-BE49-F238E27FC236}">
                <a16:creationId xmlns:a16="http://schemas.microsoft.com/office/drawing/2014/main" id="{53E2C2EC-026C-4384-A123-AEC07C57ACBC}"/>
              </a:ext>
            </a:extLst>
          </p:cNvPr>
          <p:cNvSpPr txBox="1"/>
          <p:nvPr/>
        </p:nvSpPr>
        <p:spPr>
          <a:xfrm>
            <a:off x="9958598" y="3408052"/>
            <a:ext cx="1349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Book Vuitton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11C7D6FC-FF13-4576-A057-74B985ACF29B}"/>
              </a:ext>
            </a:extLst>
          </p:cNvPr>
          <p:cNvSpPr txBox="1"/>
          <p:nvPr/>
        </p:nvSpPr>
        <p:spPr>
          <a:xfrm>
            <a:off x="6891208" y="5190373"/>
            <a:ext cx="1349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Fiche Bristol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A309E2BB-474A-4EDE-ACCD-FE16D79E5AAD}"/>
              </a:ext>
            </a:extLst>
          </p:cNvPr>
          <p:cNvSpPr txBox="1"/>
          <p:nvPr/>
        </p:nvSpPr>
        <p:spPr>
          <a:xfrm>
            <a:off x="9288544" y="5196887"/>
            <a:ext cx="1349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Sommaire</a:t>
            </a:r>
          </a:p>
        </p:txBody>
      </p:sp>
      <p:pic>
        <p:nvPicPr>
          <p:cNvPr id="56" name="Image 55">
            <a:extLst>
              <a:ext uri="{FF2B5EF4-FFF2-40B4-BE49-F238E27FC236}">
                <a16:creationId xmlns:a16="http://schemas.microsoft.com/office/drawing/2014/main" id="{E879A0CF-B780-43FF-A957-223118B6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385" y="2021791"/>
            <a:ext cx="5015603" cy="142815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596E47DF-8CD7-4EF6-95AC-5351BA2B4722}"/>
              </a:ext>
            </a:extLst>
          </p:cNvPr>
          <p:cNvSpPr txBox="1"/>
          <p:nvPr/>
        </p:nvSpPr>
        <p:spPr>
          <a:xfrm>
            <a:off x="298882" y="2863083"/>
            <a:ext cx="57614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Amélioration du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Mise en place de macro VBA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Classement automatique des échantillons dans le Book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2A405816-577B-4542-B5EA-13F266684E0B}"/>
              </a:ext>
            </a:extLst>
          </p:cNvPr>
          <p:cNvSpPr txBox="1"/>
          <p:nvPr/>
        </p:nvSpPr>
        <p:spPr>
          <a:xfrm>
            <a:off x="298882" y="4717349"/>
            <a:ext cx="11594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Résultats </a:t>
            </a:r>
          </a:p>
        </p:txBody>
      </p:sp>
      <p:pic>
        <p:nvPicPr>
          <p:cNvPr id="59" name="Picture 2" descr="RÃ©sultat de recherche d'images pour &quot;logo euro monnaie&quot;">
            <a:extLst>
              <a:ext uri="{FF2B5EF4-FFF2-40B4-BE49-F238E27FC236}">
                <a16:creationId xmlns:a16="http://schemas.microsoft.com/office/drawing/2014/main" id="{143ADB02-62F8-4FD2-BD48-C64FCA0AE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327" y="4648531"/>
            <a:ext cx="438150" cy="43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ZoneTexte 59">
            <a:extLst>
              <a:ext uri="{FF2B5EF4-FFF2-40B4-BE49-F238E27FC236}">
                <a16:creationId xmlns:a16="http://schemas.microsoft.com/office/drawing/2014/main" id="{4FD20ACE-B3ED-43F1-B0D3-D01C0E004D64}"/>
              </a:ext>
            </a:extLst>
          </p:cNvPr>
          <p:cNvSpPr txBox="1"/>
          <p:nvPr/>
        </p:nvSpPr>
        <p:spPr>
          <a:xfrm>
            <a:off x="298882" y="5288664"/>
            <a:ext cx="5215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3 heures de gains de temps </a:t>
            </a:r>
            <a:r>
              <a:rPr lang="fr-FR" dirty="0">
                <a:solidFill>
                  <a:schemeClr val="bg1"/>
                </a:solidFill>
                <a:sym typeface="Wingdings" panose="05000000000000000000" pitchFamily="2" charset="2"/>
              </a:rPr>
              <a:t> 36,25€</a:t>
            </a: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Importante réduction des erreurs</a:t>
            </a:r>
          </a:p>
        </p:txBody>
      </p:sp>
    </p:spTree>
    <p:extLst>
      <p:ext uri="{BB962C8B-B14F-4D97-AF65-F5344CB8AC3E}">
        <p14:creationId xmlns:p14="http://schemas.microsoft.com/office/powerpoint/2010/main" val="102813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2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52" grpId="0"/>
      <p:bldP spid="53" grpId="0"/>
      <p:bldP spid="55" grpId="0"/>
      <p:bldP spid="5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9A2592C-D81D-4453-BC54-2DAF3C686294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27D66DC7-C762-4F95-B190-D21E270B2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523" y="-2860500"/>
            <a:ext cx="45719" cy="4571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E4F4539-3D8B-4870-8AD1-E94D8AB2B1C8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41" name="Titre 1">
            <a:extLst>
              <a:ext uri="{FF2B5EF4-FFF2-40B4-BE49-F238E27FC236}">
                <a16:creationId xmlns:a16="http://schemas.microsoft.com/office/drawing/2014/main" id="{272D70E4-C471-48E7-A47B-7461BA733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88" y="540015"/>
            <a:ext cx="10515600" cy="1325563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  <a:latin typeface="Bebas Neue"/>
              </a:rPr>
              <a:t>Conclusion</a:t>
            </a:r>
          </a:p>
        </p:txBody>
      </p:sp>
      <p:sp>
        <p:nvSpPr>
          <p:cNvPr id="42" name="Signe Plus 41">
            <a:extLst>
              <a:ext uri="{FF2B5EF4-FFF2-40B4-BE49-F238E27FC236}">
                <a16:creationId xmlns:a16="http://schemas.microsoft.com/office/drawing/2014/main" id="{395BECA7-BF4B-47AE-BF0E-FE9AED317D87}"/>
              </a:ext>
            </a:extLst>
          </p:cNvPr>
          <p:cNvSpPr/>
          <p:nvPr/>
        </p:nvSpPr>
        <p:spPr>
          <a:xfrm>
            <a:off x="1855787" y="1614594"/>
            <a:ext cx="1460500" cy="1422400"/>
          </a:xfrm>
          <a:prstGeom prst="mathPlus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DAF05E1-F6BD-47FB-A14E-770C29090F99}"/>
              </a:ext>
            </a:extLst>
          </p:cNvPr>
          <p:cNvSpPr/>
          <p:nvPr/>
        </p:nvSpPr>
        <p:spPr>
          <a:xfrm>
            <a:off x="7907337" y="2325794"/>
            <a:ext cx="1117600" cy="34876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73761AC-AFEC-48A5-AB59-C8C4EBAC063B}"/>
              </a:ext>
            </a:extLst>
          </p:cNvPr>
          <p:cNvSpPr txBox="1"/>
          <p:nvPr/>
        </p:nvSpPr>
        <p:spPr>
          <a:xfrm>
            <a:off x="7828165" y="3036994"/>
            <a:ext cx="1294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Réserver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9E53E6DC-B59A-4E34-B71C-854020387488}"/>
              </a:ext>
            </a:extLst>
          </p:cNvPr>
          <p:cNvSpPr txBox="1"/>
          <p:nvPr/>
        </p:nvSpPr>
        <p:spPr>
          <a:xfrm>
            <a:off x="1027162" y="3057357"/>
            <a:ext cx="484645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VBA Excel / Word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Python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WMS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Retranscrire les données entre différents</a:t>
            </a:r>
          </a:p>
          <a:p>
            <a:r>
              <a:rPr lang="fr-FR" dirty="0">
                <a:solidFill>
                  <a:schemeClr val="bg1"/>
                </a:solidFill>
              </a:rPr>
              <a:t>      domaines d’activité (logistique / informatique)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Powerpoint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Wordpress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9CD4FB8-64CF-4586-9A70-A5EC584B802C}"/>
              </a:ext>
            </a:extLst>
          </p:cNvPr>
          <p:cNvSpPr/>
          <p:nvPr/>
        </p:nvSpPr>
        <p:spPr>
          <a:xfrm>
            <a:off x="6891208" y="323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C0D901C-79BB-4BD2-97AA-33817EE4FE9E}"/>
              </a:ext>
            </a:extLst>
          </p:cNvPr>
          <p:cNvSpPr/>
          <p:nvPr/>
        </p:nvSpPr>
        <p:spPr>
          <a:xfrm>
            <a:off x="8617811" y="-5"/>
            <a:ext cx="1724025" cy="705260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B1647E3-BAF0-4986-9780-8577BE28BD03}"/>
              </a:ext>
            </a:extLst>
          </p:cNvPr>
          <p:cNvSpPr txBox="1"/>
          <p:nvPr/>
        </p:nvSpPr>
        <p:spPr>
          <a:xfrm>
            <a:off x="11759266" y="390383"/>
            <a:ext cx="482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P.34</a:t>
            </a:r>
          </a:p>
        </p:txBody>
      </p:sp>
    </p:spTree>
    <p:extLst>
      <p:ext uri="{BB962C8B-B14F-4D97-AF65-F5344CB8AC3E}">
        <p14:creationId xmlns:p14="http://schemas.microsoft.com/office/powerpoint/2010/main" val="33019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/>
      <p:bldP spid="45" grpId="0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age 56">
            <a:extLst>
              <a:ext uri="{FF2B5EF4-FFF2-40B4-BE49-F238E27FC236}">
                <a16:creationId xmlns:a16="http://schemas.microsoft.com/office/drawing/2014/main" id="{C101D5E9-0FB0-4EED-94B0-45FB2C7E17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705632"/>
            <a:ext cx="3696340" cy="1868878"/>
          </a:xfrm>
          <a:prstGeom prst="rect">
            <a:avLst/>
          </a:prstGeom>
        </p:spPr>
      </p:pic>
      <p:pic>
        <p:nvPicPr>
          <p:cNvPr id="97" name="Image 96">
            <a:extLst>
              <a:ext uri="{FF2B5EF4-FFF2-40B4-BE49-F238E27FC236}">
                <a16:creationId xmlns:a16="http://schemas.microsoft.com/office/drawing/2014/main" id="{A27C1BF0-290C-46B6-87E6-D325718146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1" b="100000" l="10000" r="90000">
                        <a14:foregroundMark x1="53385" y1="85407" x2="53385" y2="854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83" y="5199696"/>
            <a:ext cx="1223673" cy="122555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7D35F95-81B7-4566-834F-29D9171CCA41}"/>
              </a:ext>
            </a:extLst>
          </p:cNvPr>
          <p:cNvSpPr txBox="1"/>
          <p:nvPr/>
        </p:nvSpPr>
        <p:spPr>
          <a:xfrm>
            <a:off x="7697822" y="5853304"/>
            <a:ext cx="2798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Bebas Neue"/>
                <a:ea typeface="+mj-ea"/>
                <a:cs typeface="+mj-cs"/>
              </a:rPr>
              <a:t>Des questions</a:t>
            </a:r>
          </a:p>
        </p:txBody>
      </p:sp>
      <p:sp>
        <p:nvSpPr>
          <p:cNvPr id="55" name="Titre 1">
            <a:extLst>
              <a:ext uri="{FF2B5EF4-FFF2-40B4-BE49-F238E27FC236}">
                <a16:creationId xmlns:a16="http://schemas.microsoft.com/office/drawing/2014/main" id="{28D4EE94-084F-4E77-897D-C551420B7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3846" y="4705632"/>
            <a:ext cx="10515600" cy="1325563"/>
          </a:xfrm>
        </p:spPr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  <a:latin typeface="Bebas Neue"/>
              </a:rPr>
              <a:t>Merci de votre attention,</a:t>
            </a:r>
          </a:p>
        </p:txBody>
      </p:sp>
      <p:sp>
        <p:nvSpPr>
          <p:cNvPr id="27" name="Oval 41">
            <a:extLst>
              <a:ext uri="{FF2B5EF4-FFF2-40B4-BE49-F238E27FC236}">
                <a16:creationId xmlns:a16="http://schemas.microsoft.com/office/drawing/2014/main" id="{3B324B22-57E1-4DF8-94AF-79C0F18421BE}"/>
              </a:ext>
            </a:extLst>
          </p:cNvPr>
          <p:cNvSpPr/>
          <p:nvPr/>
        </p:nvSpPr>
        <p:spPr>
          <a:xfrm>
            <a:off x="5513352" y="3691443"/>
            <a:ext cx="1165295" cy="1151514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Oval 42">
            <a:extLst>
              <a:ext uri="{FF2B5EF4-FFF2-40B4-BE49-F238E27FC236}">
                <a16:creationId xmlns:a16="http://schemas.microsoft.com/office/drawing/2014/main" id="{AB28AF1B-DAE8-4687-ACB0-17E37B971056}"/>
              </a:ext>
            </a:extLst>
          </p:cNvPr>
          <p:cNvSpPr/>
          <p:nvPr/>
        </p:nvSpPr>
        <p:spPr>
          <a:xfrm>
            <a:off x="3776750" y="3773656"/>
            <a:ext cx="951430" cy="940178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5" name="Oval 43">
            <a:extLst>
              <a:ext uri="{FF2B5EF4-FFF2-40B4-BE49-F238E27FC236}">
                <a16:creationId xmlns:a16="http://schemas.microsoft.com/office/drawing/2014/main" id="{F9CFCAA6-2925-4E57-9949-B8CCAB887736}"/>
              </a:ext>
            </a:extLst>
          </p:cNvPr>
          <p:cNvSpPr/>
          <p:nvPr/>
        </p:nvSpPr>
        <p:spPr>
          <a:xfrm>
            <a:off x="2723391" y="3963081"/>
            <a:ext cx="570213" cy="563470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7" name="Oval 44">
            <a:extLst>
              <a:ext uri="{FF2B5EF4-FFF2-40B4-BE49-F238E27FC236}">
                <a16:creationId xmlns:a16="http://schemas.microsoft.com/office/drawing/2014/main" id="{2F95090A-3A6D-4977-993B-4E83171BAA2B}"/>
              </a:ext>
            </a:extLst>
          </p:cNvPr>
          <p:cNvSpPr/>
          <p:nvPr/>
        </p:nvSpPr>
        <p:spPr>
          <a:xfrm>
            <a:off x="7355526" y="3809099"/>
            <a:ext cx="951430" cy="940178"/>
          </a:xfrm>
          <a:prstGeom prst="ellipse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8" name="Oval 45">
            <a:extLst>
              <a:ext uri="{FF2B5EF4-FFF2-40B4-BE49-F238E27FC236}">
                <a16:creationId xmlns:a16="http://schemas.microsoft.com/office/drawing/2014/main" id="{90FDA685-FE34-49AD-8244-3625E35A8BEE}"/>
              </a:ext>
            </a:extLst>
          </p:cNvPr>
          <p:cNvSpPr/>
          <p:nvPr/>
        </p:nvSpPr>
        <p:spPr>
          <a:xfrm>
            <a:off x="8808569" y="4009955"/>
            <a:ext cx="570213" cy="563470"/>
          </a:xfrm>
          <a:prstGeom prst="ellipse">
            <a:avLst/>
          </a:prstGeom>
          <a:solidFill>
            <a:srgbClr val="00B0F0">
              <a:alpha val="90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Oval 46">
            <a:extLst>
              <a:ext uri="{FF2B5EF4-FFF2-40B4-BE49-F238E27FC236}">
                <a16:creationId xmlns:a16="http://schemas.microsoft.com/office/drawing/2014/main" id="{3B6C109B-96E7-4DD5-9843-6758D17F2A0E}"/>
              </a:ext>
            </a:extLst>
          </p:cNvPr>
          <p:cNvSpPr/>
          <p:nvPr/>
        </p:nvSpPr>
        <p:spPr>
          <a:xfrm>
            <a:off x="4892153" y="3892582"/>
            <a:ext cx="758203" cy="749236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0" name="Oval 47">
            <a:extLst>
              <a:ext uri="{FF2B5EF4-FFF2-40B4-BE49-F238E27FC236}">
                <a16:creationId xmlns:a16="http://schemas.microsoft.com/office/drawing/2014/main" id="{334023F9-1498-4C86-BD26-AD82864FD40B}"/>
              </a:ext>
            </a:extLst>
          </p:cNvPr>
          <p:cNvSpPr/>
          <p:nvPr/>
        </p:nvSpPr>
        <p:spPr>
          <a:xfrm>
            <a:off x="6440420" y="3930241"/>
            <a:ext cx="758203" cy="749236"/>
          </a:xfrm>
          <a:prstGeom prst="ellipse">
            <a:avLst/>
          </a:prstGeom>
          <a:solidFill>
            <a:schemeClr val="accent3">
              <a:alpha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fr-FR" dirty="0"/>
          </a:p>
        </p:txBody>
      </p:sp>
      <p:sp>
        <p:nvSpPr>
          <p:cNvPr id="41" name="Oval 48">
            <a:extLst>
              <a:ext uri="{FF2B5EF4-FFF2-40B4-BE49-F238E27FC236}">
                <a16:creationId xmlns:a16="http://schemas.microsoft.com/office/drawing/2014/main" id="{9E111C66-725D-4B77-980D-991E3CA921B5}"/>
              </a:ext>
            </a:extLst>
          </p:cNvPr>
          <p:cNvSpPr/>
          <p:nvPr/>
        </p:nvSpPr>
        <p:spPr>
          <a:xfrm>
            <a:off x="4514552" y="3953201"/>
            <a:ext cx="570213" cy="563470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2" name="Oval 49">
            <a:extLst>
              <a:ext uri="{FF2B5EF4-FFF2-40B4-BE49-F238E27FC236}">
                <a16:creationId xmlns:a16="http://schemas.microsoft.com/office/drawing/2014/main" id="{8BFF25E7-3EDD-4F28-83AD-4AD0B8295DC6}"/>
              </a:ext>
            </a:extLst>
          </p:cNvPr>
          <p:cNvSpPr/>
          <p:nvPr/>
        </p:nvSpPr>
        <p:spPr>
          <a:xfrm>
            <a:off x="3460816" y="3963081"/>
            <a:ext cx="570213" cy="563470"/>
          </a:xfrm>
          <a:prstGeom prst="ellipse">
            <a:avLst/>
          </a:prstGeom>
          <a:solidFill>
            <a:schemeClr val="accent2">
              <a:alpha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3" name="Oval 50">
            <a:extLst>
              <a:ext uri="{FF2B5EF4-FFF2-40B4-BE49-F238E27FC236}">
                <a16:creationId xmlns:a16="http://schemas.microsoft.com/office/drawing/2014/main" id="{5B755D04-8A56-4BC7-A412-E2D7EC3FE767}"/>
              </a:ext>
            </a:extLst>
          </p:cNvPr>
          <p:cNvSpPr/>
          <p:nvPr/>
        </p:nvSpPr>
        <p:spPr>
          <a:xfrm>
            <a:off x="3200145" y="4068758"/>
            <a:ext cx="394016" cy="389357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Oval 51">
            <a:extLst>
              <a:ext uri="{FF2B5EF4-FFF2-40B4-BE49-F238E27FC236}">
                <a16:creationId xmlns:a16="http://schemas.microsoft.com/office/drawing/2014/main" id="{2654096C-20B5-4BA2-8BD6-336A1572F585}"/>
              </a:ext>
            </a:extLst>
          </p:cNvPr>
          <p:cNvSpPr>
            <a:spLocks noChangeAspect="1"/>
          </p:cNvSpPr>
          <p:nvPr/>
        </p:nvSpPr>
        <p:spPr>
          <a:xfrm>
            <a:off x="2534567" y="4110307"/>
            <a:ext cx="300926" cy="301004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5" name="Oval 52">
            <a:extLst>
              <a:ext uri="{FF2B5EF4-FFF2-40B4-BE49-F238E27FC236}">
                <a16:creationId xmlns:a16="http://schemas.microsoft.com/office/drawing/2014/main" id="{48D20FB7-68D4-4066-952B-D7CB2FB053C2}"/>
              </a:ext>
            </a:extLst>
          </p:cNvPr>
          <p:cNvSpPr/>
          <p:nvPr/>
        </p:nvSpPr>
        <p:spPr>
          <a:xfrm>
            <a:off x="7001471" y="4004186"/>
            <a:ext cx="570213" cy="563470"/>
          </a:xfrm>
          <a:prstGeom prst="ellipse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6" name="Oval 53">
            <a:extLst>
              <a:ext uri="{FF2B5EF4-FFF2-40B4-BE49-F238E27FC236}">
                <a16:creationId xmlns:a16="http://schemas.microsoft.com/office/drawing/2014/main" id="{90F21E5C-6E7F-46BF-BF21-F770ACA14C1E}"/>
              </a:ext>
            </a:extLst>
          </p:cNvPr>
          <p:cNvSpPr/>
          <p:nvPr/>
        </p:nvSpPr>
        <p:spPr>
          <a:xfrm>
            <a:off x="8127924" y="4009955"/>
            <a:ext cx="570213" cy="563470"/>
          </a:xfrm>
          <a:prstGeom prst="ellipse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7" name="Oval 54">
            <a:extLst>
              <a:ext uri="{FF2B5EF4-FFF2-40B4-BE49-F238E27FC236}">
                <a16:creationId xmlns:a16="http://schemas.microsoft.com/office/drawing/2014/main" id="{A0192380-5ED8-4CD1-A611-3E48A0840192}"/>
              </a:ext>
            </a:extLst>
          </p:cNvPr>
          <p:cNvSpPr/>
          <p:nvPr/>
        </p:nvSpPr>
        <p:spPr>
          <a:xfrm>
            <a:off x="8533551" y="4105020"/>
            <a:ext cx="394016" cy="389357"/>
          </a:xfrm>
          <a:prstGeom prst="ellipse">
            <a:avLst/>
          </a:prstGeom>
          <a:solidFill>
            <a:srgbClr val="00B0F0">
              <a:alpha val="90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8" name="Oval 55">
            <a:extLst>
              <a:ext uri="{FF2B5EF4-FFF2-40B4-BE49-F238E27FC236}">
                <a16:creationId xmlns:a16="http://schemas.microsoft.com/office/drawing/2014/main" id="{3ED76496-21A3-4FFE-874E-930A5FC1D577}"/>
              </a:ext>
            </a:extLst>
          </p:cNvPr>
          <p:cNvSpPr>
            <a:spLocks noChangeAspect="1"/>
          </p:cNvSpPr>
          <p:nvPr/>
        </p:nvSpPr>
        <p:spPr>
          <a:xfrm>
            <a:off x="9309140" y="4197225"/>
            <a:ext cx="277113" cy="277185"/>
          </a:xfrm>
          <a:prstGeom prst="ellipse">
            <a:avLst/>
          </a:prstGeom>
          <a:solidFill>
            <a:srgbClr val="00B0F0">
              <a:alpha val="90000"/>
            </a:srgb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49" name="Group 63">
            <a:extLst>
              <a:ext uri="{FF2B5EF4-FFF2-40B4-BE49-F238E27FC236}">
                <a16:creationId xmlns:a16="http://schemas.microsoft.com/office/drawing/2014/main" id="{AD2A3B3B-AEA6-409B-BFBF-A2BD4D9503E6}"/>
              </a:ext>
            </a:extLst>
          </p:cNvPr>
          <p:cNvGrpSpPr/>
          <p:nvPr/>
        </p:nvGrpSpPr>
        <p:grpSpPr>
          <a:xfrm>
            <a:off x="2878270" y="4107174"/>
            <a:ext cx="294334" cy="307269"/>
            <a:chOff x="2270125" y="3568701"/>
            <a:chExt cx="360363" cy="360363"/>
          </a:xfrm>
          <a:solidFill>
            <a:schemeClr val="bg1"/>
          </a:solidFill>
        </p:grpSpPr>
        <p:sp>
          <p:nvSpPr>
            <p:cNvPr id="50" name="Freeform 102">
              <a:extLst>
                <a:ext uri="{FF2B5EF4-FFF2-40B4-BE49-F238E27FC236}">
                  <a16:creationId xmlns:a16="http://schemas.microsoft.com/office/drawing/2014/main" id="{EE47117C-56DF-41FB-A62D-9B32654AB7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270125" y="3568701"/>
              <a:ext cx="111125" cy="360363"/>
            </a:xfrm>
            <a:custGeom>
              <a:avLst/>
              <a:gdLst/>
              <a:ahLst/>
              <a:cxnLst>
                <a:cxn ang="0">
                  <a:pos x="31" y="23"/>
                </a:cxn>
                <a:cxn ang="0">
                  <a:pos x="31" y="11"/>
                </a:cxn>
                <a:cxn ang="0">
                  <a:pos x="19" y="0"/>
                </a:cxn>
                <a:cxn ang="0">
                  <a:pos x="8" y="11"/>
                </a:cxn>
                <a:cxn ang="0">
                  <a:pos x="8" y="23"/>
                </a:cxn>
                <a:cxn ang="0">
                  <a:pos x="0" y="38"/>
                </a:cxn>
                <a:cxn ang="0">
                  <a:pos x="8" y="54"/>
                </a:cxn>
                <a:cxn ang="0">
                  <a:pos x="8" y="111"/>
                </a:cxn>
                <a:cxn ang="0">
                  <a:pos x="19" y="123"/>
                </a:cxn>
                <a:cxn ang="0">
                  <a:pos x="31" y="111"/>
                </a:cxn>
                <a:cxn ang="0">
                  <a:pos x="31" y="54"/>
                </a:cxn>
                <a:cxn ang="0">
                  <a:pos x="38" y="38"/>
                </a:cxn>
                <a:cxn ang="0">
                  <a:pos x="31" y="23"/>
                </a:cxn>
                <a:cxn ang="0">
                  <a:pos x="15" y="11"/>
                </a:cxn>
                <a:cxn ang="0">
                  <a:pos x="19" y="8"/>
                </a:cxn>
                <a:cxn ang="0">
                  <a:pos x="23" y="11"/>
                </a:cxn>
                <a:cxn ang="0">
                  <a:pos x="23" y="20"/>
                </a:cxn>
                <a:cxn ang="0">
                  <a:pos x="19" y="19"/>
                </a:cxn>
                <a:cxn ang="0">
                  <a:pos x="15" y="20"/>
                </a:cxn>
                <a:cxn ang="0">
                  <a:pos x="15" y="11"/>
                </a:cxn>
                <a:cxn ang="0">
                  <a:pos x="23" y="111"/>
                </a:cxn>
                <a:cxn ang="0">
                  <a:pos x="19" y="115"/>
                </a:cxn>
                <a:cxn ang="0">
                  <a:pos x="15" y="111"/>
                </a:cxn>
                <a:cxn ang="0">
                  <a:pos x="15" y="57"/>
                </a:cxn>
                <a:cxn ang="0">
                  <a:pos x="19" y="58"/>
                </a:cxn>
                <a:cxn ang="0">
                  <a:pos x="23" y="57"/>
                </a:cxn>
                <a:cxn ang="0">
                  <a:pos x="23" y="111"/>
                </a:cxn>
                <a:cxn ang="0">
                  <a:pos x="30" y="42"/>
                </a:cxn>
                <a:cxn ang="0">
                  <a:pos x="30" y="42"/>
                </a:cxn>
                <a:cxn ang="0">
                  <a:pos x="28" y="45"/>
                </a:cxn>
                <a:cxn ang="0">
                  <a:pos x="28" y="45"/>
                </a:cxn>
                <a:cxn ang="0">
                  <a:pos x="26" y="47"/>
                </a:cxn>
                <a:cxn ang="0">
                  <a:pos x="26" y="47"/>
                </a:cxn>
                <a:cxn ang="0">
                  <a:pos x="23" y="49"/>
                </a:cxn>
                <a:cxn ang="0">
                  <a:pos x="19" y="50"/>
                </a:cxn>
                <a:cxn ang="0">
                  <a:pos x="15" y="49"/>
                </a:cxn>
                <a:cxn ang="0">
                  <a:pos x="12" y="47"/>
                </a:cxn>
                <a:cxn ang="0">
                  <a:pos x="12" y="47"/>
                </a:cxn>
                <a:cxn ang="0">
                  <a:pos x="10" y="45"/>
                </a:cxn>
                <a:cxn ang="0">
                  <a:pos x="10" y="45"/>
                </a:cxn>
                <a:cxn ang="0">
                  <a:pos x="8" y="42"/>
                </a:cxn>
                <a:cxn ang="0">
                  <a:pos x="8" y="42"/>
                </a:cxn>
                <a:cxn ang="0">
                  <a:pos x="8" y="38"/>
                </a:cxn>
                <a:cxn ang="0">
                  <a:pos x="8" y="35"/>
                </a:cxn>
                <a:cxn ang="0">
                  <a:pos x="8" y="35"/>
                </a:cxn>
                <a:cxn ang="0">
                  <a:pos x="10" y="32"/>
                </a:cxn>
                <a:cxn ang="0">
                  <a:pos x="10" y="32"/>
                </a:cxn>
                <a:cxn ang="0">
                  <a:pos x="12" y="29"/>
                </a:cxn>
                <a:cxn ang="0">
                  <a:pos x="12" y="29"/>
                </a:cxn>
                <a:cxn ang="0">
                  <a:pos x="15" y="28"/>
                </a:cxn>
                <a:cxn ang="0">
                  <a:pos x="19" y="27"/>
                </a:cxn>
                <a:cxn ang="0">
                  <a:pos x="23" y="28"/>
                </a:cxn>
                <a:cxn ang="0">
                  <a:pos x="26" y="29"/>
                </a:cxn>
                <a:cxn ang="0">
                  <a:pos x="26" y="29"/>
                </a:cxn>
                <a:cxn ang="0">
                  <a:pos x="28" y="32"/>
                </a:cxn>
                <a:cxn ang="0">
                  <a:pos x="28" y="32"/>
                </a:cxn>
                <a:cxn ang="0">
                  <a:pos x="30" y="35"/>
                </a:cxn>
                <a:cxn ang="0">
                  <a:pos x="30" y="35"/>
                </a:cxn>
                <a:cxn ang="0">
                  <a:pos x="31" y="38"/>
                </a:cxn>
                <a:cxn ang="0">
                  <a:pos x="30" y="42"/>
                </a:cxn>
                <a:cxn ang="0">
                  <a:pos x="30" y="42"/>
                </a:cxn>
                <a:cxn ang="0">
                  <a:pos x="30" y="42"/>
                </a:cxn>
              </a:cxnLst>
              <a:rect l="0" t="0" r="r" b="b"/>
              <a:pathLst>
                <a:path w="38" h="123">
                  <a:moveTo>
                    <a:pt x="31" y="23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31" y="5"/>
                    <a:pt x="25" y="0"/>
                    <a:pt x="19" y="0"/>
                  </a:cubicBezTo>
                  <a:cubicBezTo>
                    <a:pt x="13" y="0"/>
                    <a:pt x="8" y="5"/>
                    <a:pt x="8" y="11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7"/>
                    <a:pt x="0" y="32"/>
                    <a:pt x="0" y="38"/>
                  </a:cubicBezTo>
                  <a:cubicBezTo>
                    <a:pt x="0" y="45"/>
                    <a:pt x="3" y="50"/>
                    <a:pt x="8" y="54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8"/>
                    <a:pt x="13" y="123"/>
                    <a:pt x="19" y="123"/>
                  </a:cubicBezTo>
                  <a:cubicBezTo>
                    <a:pt x="25" y="123"/>
                    <a:pt x="31" y="118"/>
                    <a:pt x="31" y="111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5" y="50"/>
                    <a:pt x="38" y="45"/>
                    <a:pt x="38" y="38"/>
                  </a:cubicBezTo>
                  <a:cubicBezTo>
                    <a:pt x="38" y="32"/>
                    <a:pt x="35" y="27"/>
                    <a:pt x="31" y="23"/>
                  </a:cubicBezTo>
                  <a:close/>
                  <a:moveTo>
                    <a:pt x="15" y="11"/>
                  </a:moveTo>
                  <a:cubicBezTo>
                    <a:pt x="15" y="9"/>
                    <a:pt x="17" y="8"/>
                    <a:pt x="19" y="8"/>
                  </a:cubicBezTo>
                  <a:cubicBezTo>
                    <a:pt x="21" y="8"/>
                    <a:pt x="23" y="9"/>
                    <a:pt x="23" y="1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19"/>
                    <a:pt x="20" y="19"/>
                    <a:pt x="19" y="19"/>
                  </a:cubicBezTo>
                  <a:cubicBezTo>
                    <a:pt x="18" y="19"/>
                    <a:pt x="17" y="19"/>
                    <a:pt x="15" y="20"/>
                  </a:cubicBezTo>
                  <a:lnTo>
                    <a:pt x="15" y="11"/>
                  </a:lnTo>
                  <a:close/>
                  <a:moveTo>
                    <a:pt x="23" y="111"/>
                  </a:moveTo>
                  <a:cubicBezTo>
                    <a:pt x="23" y="113"/>
                    <a:pt x="21" y="115"/>
                    <a:pt x="19" y="115"/>
                  </a:cubicBezTo>
                  <a:cubicBezTo>
                    <a:pt x="17" y="115"/>
                    <a:pt x="15" y="113"/>
                    <a:pt x="15" y="111"/>
                  </a:cubicBezTo>
                  <a:cubicBezTo>
                    <a:pt x="15" y="57"/>
                    <a:pt x="15" y="57"/>
                    <a:pt x="15" y="57"/>
                  </a:cubicBezTo>
                  <a:cubicBezTo>
                    <a:pt x="17" y="57"/>
                    <a:pt x="18" y="58"/>
                    <a:pt x="19" y="58"/>
                  </a:cubicBezTo>
                  <a:cubicBezTo>
                    <a:pt x="20" y="58"/>
                    <a:pt x="22" y="57"/>
                    <a:pt x="23" y="57"/>
                  </a:cubicBezTo>
                  <a:lnTo>
                    <a:pt x="23" y="111"/>
                  </a:lnTo>
                  <a:close/>
                  <a:moveTo>
                    <a:pt x="30" y="4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30" y="43"/>
                    <a:pt x="29" y="44"/>
                    <a:pt x="28" y="45"/>
                  </a:cubicBezTo>
                  <a:cubicBezTo>
                    <a:pt x="28" y="45"/>
                    <a:pt x="28" y="45"/>
                    <a:pt x="28" y="45"/>
                  </a:cubicBezTo>
                  <a:cubicBezTo>
                    <a:pt x="28" y="46"/>
                    <a:pt x="27" y="47"/>
                    <a:pt x="26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5" y="48"/>
                    <a:pt x="24" y="49"/>
                    <a:pt x="23" y="49"/>
                  </a:cubicBezTo>
                  <a:cubicBezTo>
                    <a:pt x="22" y="50"/>
                    <a:pt x="20" y="50"/>
                    <a:pt x="19" y="50"/>
                  </a:cubicBezTo>
                  <a:cubicBezTo>
                    <a:pt x="18" y="50"/>
                    <a:pt x="16" y="50"/>
                    <a:pt x="15" y="49"/>
                  </a:cubicBezTo>
                  <a:cubicBezTo>
                    <a:pt x="14" y="49"/>
                    <a:pt x="13" y="48"/>
                    <a:pt x="12" y="47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1" y="47"/>
                    <a:pt x="10" y="46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9" y="44"/>
                    <a:pt x="9" y="43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1"/>
                    <a:pt x="8" y="39"/>
                    <a:pt x="8" y="38"/>
                  </a:cubicBezTo>
                  <a:cubicBezTo>
                    <a:pt x="8" y="37"/>
                    <a:pt x="8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9" y="33"/>
                    <a:pt x="9" y="33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1"/>
                    <a:pt x="11" y="30"/>
                    <a:pt x="12" y="29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8"/>
                    <a:pt x="14" y="28"/>
                    <a:pt x="15" y="28"/>
                  </a:cubicBezTo>
                  <a:cubicBezTo>
                    <a:pt x="16" y="27"/>
                    <a:pt x="18" y="27"/>
                    <a:pt x="19" y="27"/>
                  </a:cubicBezTo>
                  <a:cubicBezTo>
                    <a:pt x="20" y="27"/>
                    <a:pt x="22" y="27"/>
                    <a:pt x="23" y="28"/>
                  </a:cubicBezTo>
                  <a:cubicBezTo>
                    <a:pt x="24" y="28"/>
                    <a:pt x="25" y="28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30"/>
                    <a:pt x="28" y="31"/>
                    <a:pt x="28" y="32"/>
                  </a:cubicBezTo>
                  <a:cubicBezTo>
                    <a:pt x="28" y="32"/>
                    <a:pt x="28" y="32"/>
                    <a:pt x="28" y="32"/>
                  </a:cubicBezTo>
                  <a:cubicBezTo>
                    <a:pt x="29" y="33"/>
                    <a:pt x="30" y="33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6"/>
                    <a:pt x="31" y="37"/>
                    <a:pt x="31" y="38"/>
                  </a:cubicBezTo>
                  <a:cubicBezTo>
                    <a:pt x="31" y="39"/>
                    <a:pt x="30" y="41"/>
                    <a:pt x="30" y="42"/>
                  </a:cubicBezTo>
                  <a:close/>
                  <a:moveTo>
                    <a:pt x="30" y="42"/>
                  </a:moveTo>
                  <a:cubicBezTo>
                    <a:pt x="30" y="42"/>
                    <a:pt x="30" y="42"/>
                    <a:pt x="30" y="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701">
                <a:latin typeface="Roboto Light" charset="0"/>
              </a:endParaRPr>
            </a:p>
          </p:txBody>
        </p:sp>
        <p:sp>
          <p:nvSpPr>
            <p:cNvPr id="51" name="Freeform 103">
              <a:extLst>
                <a:ext uri="{FF2B5EF4-FFF2-40B4-BE49-F238E27FC236}">
                  <a16:creationId xmlns:a16="http://schemas.microsoft.com/office/drawing/2014/main" id="{A490E34A-A9A7-421E-930A-67046F32B9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16188" y="3568701"/>
              <a:ext cx="114300" cy="360363"/>
            </a:xfrm>
            <a:custGeom>
              <a:avLst/>
              <a:gdLst/>
              <a:ahLst/>
              <a:cxnLst>
                <a:cxn ang="0">
                  <a:pos x="31" y="23"/>
                </a:cxn>
                <a:cxn ang="0">
                  <a:pos x="31" y="11"/>
                </a:cxn>
                <a:cxn ang="0">
                  <a:pos x="19" y="0"/>
                </a:cxn>
                <a:cxn ang="0">
                  <a:pos x="8" y="11"/>
                </a:cxn>
                <a:cxn ang="0">
                  <a:pos x="8" y="23"/>
                </a:cxn>
                <a:cxn ang="0">
                  <a:pos x="0" y="38"/>
                </a:cxn>
                <a:cxn ang="0">
                  <a:pos x="8" y="54"/>
                </a:cxn>
                <a:cxn ang="0">
                  <a:pos x="8" y="111"/>
                </a:cxn>
                <a:cxn ang="0">
                  <a:pos x="19" y="123"/>
                </a:cxn>
                <a:cxn ang="0">
                  <a:pos x="31" y="111"/>
                </a:cxn>
                <a:cxn ang="0">
                  <a:pos x="31" y="54"/>
                </a:cxn>
                <a:cxn ang="0">
                  <a:pos x="39" y="38"/>
                </a:cxn>
                <a:cxn ang="0">
                  <a:pos x="31" y="23"/>
                </a:cxn>
                <a:cxn ang="0">
                  <a:pos x="16" y="11"/>
                </a:cxn>
                <a:cxn ang="0">
                  <a:pos x="19" y="8"/>
                </a:cxn>
                <a:cxn ang="0">
                  <a:pos x="23" y="11"/>
                </a:cxn>
                <a:cxn ang="0">
                  <a:pos x="23" y="20"/>
                </a:cxn>
                <a:cxn ang="0">
                  <a:pos x="19" y="19"/>
                </a:cxn>
                <a:cxn ang="0">
                  <a:pos x="16" y="20"/>
                </a:cxn>
                <a:cxn ang="0">
                  <a:pos x="16" y="11"/>
                </a:cxn>
                <a:cxn ang="0">
                  <a:pos x="23" y="111"/>
                </a:cxn>
                <a:cxn ang="0">
                  <a:pos x="19" y="115"/>
                </a:cxn>
                <a:cxn ang="0">
                  <a:pos x="16" y="111"/>
                </a:cxn>
                <a:cxn ang="0">
                  <a:pos x="16" y="57"/>
                </a:cxn>
                <a:cxn ang="0">
                  <a:pos x="19" y="58"/>
                </a:cxn>
                <a:cxn ang="0">
                  <a:pos x="23" y="57"/>
                </a:cxn>
                <a:cxn ang="0">
                  <a:pos x="23" y="111"/>
                </a:cxn>
                <a:cxn ang="0">
                  <a:pos x="30" y="42"/>
                </a:cxn>
                <a:cxn ang="0">
                  <a:pos x="30" y="42"/>
                </a:cxn>
                <a:cxn ang="0">
                  <a:pos x="29" y="45"/>
                </a:cxn>
                <a:cxn ang="0">
                  <a:pos x="29" y="45"/>
                </a:cxn>
                <a:cxn ang="0">
                  <a:pos x="26" y="47"/>
                </a:cxn>
                <a:cxn ang="0">
                  <a:pos x="26" y="47"/>
                </a:cxn>
                <a:cxn ang="0">
                  <a:pos x="23" y="49"/>
                </a:cxn>
                <a:cxn ang="0">
                  <a:pos x="19" y="50"/>
                </a:cxn>
                <a:cxn ang="0">
                  <a:pos x="16" y="49"/>
                </a:cxn>
                <a:cxn ang="0">
                  <a:pos x="13" y="47"/>
                </a:cxn>
                <a:cxn ang="0">
                  <a:pos x="13" y="47"/>
                </a:cxn>
                <a:cxn ang="0">
                  <a:pos x="10" y="45"/>
                </a:cxn>
                <a:cxn ang="0">
                  <a:pos x="10" y="45"/>
                </a:cxn>
                <a:cxn ang="0">
                  <a:pos x="9" y="42"/>
                </a:cxn>
                <a:cxn ang="0">
                  <a:pos x="9" y="42"/>
                </a:cxn>
                <a:cxn ang="0">
                  <a:pos x="8" y="38"/>
                </a:cxn>
                <a:cxn ang="0">
                  <a:pos x="9" y="35"/>
                </a:cxn>
                <a:cxn ang="0">
                  <a:pos x="9" y="35"/>
                </a:cxn>
                <a:cxn ang="0">
                  <a:pos x="10" y="32"/>
                </a:cxn>
                <a:cxn ang="0">
                  <a:pos x="10" y="32"/>
                </a:cxn>
                <a:cxn ang="0">
                  <a:pos x="13" y="29"/>
                </a:cxn>
                <a:cxn ang="0">
                  <a:pos x="13" y="29"/>
                </a:cxn>
                <a:cxn ang="0">
                  <a:pos x="16" y="28"/>
                </a:cxn>
                <a:cxn ang="0">
                  <a:pos x="19" y="27"/>
                </a:cxn>
                <a:cxn ang="0">
                  <a:pos x="23" y="28"/>
                </a:cxn>
                <a:cxn ang="0">
                  <a:pos x="26" y="29"/>
                </a:cxn>
                <a:cxn ang="0">
                  <a:pos x="26" y="29"/>
                </a:cxn>
                <a:cxn ang="0">
                  <a:pos x="29" y="32"/>
                </a:cxn>
                <a:cxn ang="0">
                  <a:pos x="29" y="32"/>
                </a:cxn>
                <a:cxn ang="0">
                  <a:pos x="30" y="35"/>
                </a:cxn>
                <a:cxn ang="0">
                  <a:pos x="30" y="35"/>
                </a:cxn>
                <a:cxn ang="0">
                  <a:pos x="31" y="38"/>
                </a:cxn>
                <a:cxn ang="0">
                  <a:pos x="30" y="42"/>
                </a:cxn>
                <a:cxn ang="0">
                  <a:pos x="30" y="42"/>
                </a:cxn>
                <a:cxn ang="0">
                  <a:pos x="30" y="42"/>
                </a:cxn>
              </a:cxnLst>
              <a:rect l="0" t="0" r="r" b="b"/>
              <a:pathLst>
                <a:path w="39" h="123">
                  <a:moveTo>
                    <a:pt x="31" y="23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31" y="5"/>
                    <a:pt x="26" y="0"/>
                    <a:pt x="19" y="0"/>
                  </a:cubicBezTo>
                  <a:cubicBezTo>
                    <a:pt x="13" y="0"/>
                    <a:pt x="8" y="5"/>
                    <a:pt x="8" y="11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3" y="27"/>
                    <a:pt x="0" y="32"/>
                    <a:pt x="0" y="38"/>
                  </a:cubicBezTo>
                  <a:cubicBezTo>
                    <a:pt x="0" y="45"/>
                    <a:pt x="3" y="50"/>
                    <a:pt x="8" y="54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8"/>
                    <a:pt x="13" y="123"/>
                    <a:pt x="19" y="123"/>
                  </a:cubicBezTo>
                  <a:cubicBezTo>
                    <a:pt x="26" y="123"/>
                    <a:pt x="31" y="118"/>
                    <a:pt x="31" y="111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6" y="50"/>
                    <a:pt x="39" y="45"/>
                    <a:pt x="39" y="38"/>
                  </a:cubicBezTo>
                  <a:cubicBezTo>
                    <a:pt x="39" y="32"/>
                    <a:pt x="36" y="27"/>
                    <a:pt x="31" y="23"/>
                  </a:cubicBezTo>
                  <a:close/>
                  <a:moveTo>
                    <a:pt x="16" y="11"/>
                  </a:moveTo>
                  <a:cubicBezTo>
                    <a:pt x="16" y="9"/>
                    <a:pt x="17" y="8"/>
                    <a:pt x="19" y="8"/>
                  </a:cubicBezTo>
                  <a:cubicBezTo>
                    <a:pt x="22" y="8"/>
                    <a:pt x="23" y="9"/>
                    <a:pt x="23" y="11"/>
                  </a:cubicBezTo>
                  <a:cubicBezTo>
                    <a:pt x="23" y="20"/>
                    <a:pt x="23" y="20"/>
                    <a:pt x="23" y="20"/>
                  </a:cubicBezTo>
                  <a:cubicBezTo>
                    <a:pt x="22" y="19"/>
                    <a:pt x="21" y="19"/>
                    <a:pt x="19" y="19"/>
                  </a:cubicBezTo>
                  <a:cubicBezTo>
                    <a:pt x="18" y="19"/>
                    <a:pt x="17" y="19"/>
                    <a:pt x="16" y="20"/>
                  </a:cubicBezTo>
                  <a:lnTo>
                    <a:pt x="16" y="11"/>
                  </a:lnTo>
                  <a:close/>
                  <a:moveTo>
                    <a:pt x="23" y="111"/>
                  </a:moveTo>
                  <a:cubicBezTo>
                    <a:pt x="23" y="113"/>
                    <a:pt x="22" y="115"/>
                    <a:pt x="19" y="115"/>
                  </a:cubicBezTo>
                  <a:cubicBezTo>
                    <a:pt x="17" y="115"/>
                    <a:pt x="16" y="113"/>
                    <a:pt x="16" y="111"/>
                  </a:cubicBezTo>
                  <a:cubicBezTo>
                    <a:pt x="16" y="57"/>
                    <a:pt x="16" y="57"/>
                    <a:pt x="16" y="57"/>
                  </a:cubicBezTo>
                  <a:cubicBezTo>
                    <a:pt x="17" y="57"/>
                    <a:pt x="18" y="58"/>
                    <a:pt x="19" y="58"/>
                  </a:cubicBezTo>
                  <a:cubicBezTo>
                    <a:pt x="21" y="58"/>
                    <a:pt x="22" y="57"/>
                    <a:pt x="23" y="57"/>
                  </a:cubicBezTo>
                  <a:lnTo>
                    <a:pt x="23" y="111"/>
                  </a:lnTo>
                  <a:close/>
                  <a:moveTo>
                    <a:pt x="30" y="42"/>
                  </a:moveTo>
                  <a:cubicBezTo>
                    <a:pt x="30" y="42"/>
                    <a:pt x="30" y="42"/>
                    <a:pt x="30" y="42"/>
                  </a:cubicBezTo>
                  <a:cubicBezTo>
                    <a:pt x="30" y="43"/>
                    <a:pt x="29" y="44"/>
                    <a:pt x="29" y="45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8" y="46"/>
                    <a:pt x="27" y="47"/>
                    <a:pt x="26" y="47"/>
                  </a:cubicBezTo>
                  <a:cubicBezTo>
                    <a:pt x="26" y="47"/>
                    <a:pt x="26" y="47"/>
                    <a:pt x="26" y="47"/>
                  </a:cubicBezTo>
                  <a:cubicBezTo>
                    <a:pt x="25" y="48"/>
                    <a:pt x="24" y="49"/>
                    <a:pt x="23" y="49"/>
                  </a:cubicBezTo>
                  <a:cubicBezTo>
                    <a:pt x="22" y="50"/>
                    <a:pt x="21" y="50"/>
                    <a:pt x="19" y="50"/>
                  </a:cubicBezTo>
                  <a:cubicBezTo>
                    <a:pt x="18" y="50"/>
                    <a:pt x="17" y="50"/>
                    <a:pt x="16" y="49"/>
                  </a:cubicBezTo>
                  <a:cubicBezTo>
                    <a:pt x="15" y="49"/>
                    <a:pt x="14" y="48"/>
                    <a:pt x="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2" y="47"/>
                    <a:pt x="11" y="46"/>
                    <a:pt x="10" y="45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0" y="44"/>
                    <a:pt x="9" y="43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8" y="41"/>
                    <a:pt x="8" y="39"/>
                    <a:pt x="8" y="38"/>
                  </a:cubicBezTo>
                  <a:cubicBezTo>
                    <a:pt x="8" y="37"/>
                    <a:pt x="8" y="36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3"/>
                    <a:pt x="10" y="33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1" y="31"/>
                    <a:pt x="12" y="30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8"/>
                    <a:pt x="15" y="28"/>
                    <a:pt x="16" y="28"/>
                  </a:cubicBezTo>
                  <a:cubicBezTo>
                    <a:pt x="17" y="27"/>
                    <a:pt x="18" y="27"/>
                    <a:pt x="19" y="27"/>
                  </a:cubicBezTo>
                  <a:cubicBezTo>
                    <a:pt x="21" y="27"/>
                    <a:pt x="22" y="27"/>
                    <a:pt x="23" y="28"/>
                  </a:cubicBezTo>
                  <a:cubicBezTo>
                    <a:pt x="24" y="28"/>
                    <a:pt x="25" y="28"/>
                    <a:pt x="26" y="2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30"/>
                    <a:pt x="28" y="31"/>
                    <a:pt x="29" y="32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3"/>
                    <a:pt x="30" y="33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6"/>
                    <a:pt x="31" y="37"/>
                    <a:pt x="31" y="38"/>
                  </a:cubicBezTo>
                  <a:cubicBezTo>
                    <a:pt x="31" y="39"/>
                    <a:pt x="31" y="41"/>
                    <a:pt x="30" y="42"/>
                  </a:cubicBezTo>
                  <a:close/>
                  <a:moveTo>
                    <a:pt x="30" y="42"/>
                  </a:moveTo>
                  <a:cubicBezTo>
                    <a:pt x="30" y="42"/>
                    <a:pt x="30" y="42"/>
                    <a:pt x="30" y="42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701">
                <a:latin typeface="Roboto Light" charset="0"/>
              </a:endParaRPr>
            </a:p>
          </p:txBody>
        </p:sp>
        <p:sp>
          <p:nvSpPr>
            <p:cNvPr id="52" name="Freeform 104">
              <a:extLst>
                <a:ext uri="{FF2B5EF4-FFF2-40B4-BE49-F238E27FC236}">
                  <a16:creationId xmlns:a16="http://schemas.microsoft.com/office/drawing/2014/main" id="{93D40E26-7A94-43D2-B7BB-756C4EC0FA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92363" y="3568701"/>
              <a:ext cx="111125" cy="360363"/>
            </a:xfrm>
            <a:custGeom>
              <a:avLst/>
              <a:gdLst/>
              <a:ahLst/>
              <a:cxnLst>
                <a:cxn ang="0">
                  <a:pos x="31" y="69"/>
                </a:cxn>
                <a:cxn ang="0">
                  <a:pos x="31" y="11"/>
                </a:cxn>
                <a:cxn ang="0">
                  <a:pos x="19" y="0"/>
                </a:cxn>
                <a:cxn ang="0">
                  <a:pos x="8" y="11"/>
                </a:cxn>
                <a:cxn ang="0">
                  <a:pos x="8" y="69"/>
                </a:cxn>
                <a:cxn ang="0">
                  <a:pos x="0" y="84"/>
                </a:cxn>
                <a:cxn ang="0">
                  <a:pos x="8" y="100"/>
                </a:cxn>
                <a:cxn ang="0">
                  <a:pos x="8" y="111"/>
                </a:cxn>
                <a:cxn ang="0">
                  <a:pos x="19" y="123"/>
                </a:cxn>
                <a:cxn ang="0">
                  <a:pos x="31" y="111"/>
                </a:cxn>
                <a:cxn ang="0">
                  <a:pos x="31" y="100"/>
                </a:cxn>
                <a:cxn ang="0">
                  <a:pos x="38" y="84"/>
                </a:cxn>
                <a:cxn ang="0">
                  <a:pos x="31" y="69"/>
                </a:cxn>
                <a:cxn ang="0">
                  <a:pos x="15" y="11"/>
                </a:cxn>
                <a:cxn ang="0">
                  <a:pos x="19" y="8"/>
                </a:cxn>
                <a:cxn ang="0">
                  <a:pos x="23" y="11"/>
                </a:cxn>
                <a:cxn ang="0">
                  <a:pos x="23" y="66"/>
                </a:cxn>
                <a:cxn ang="0">
                  <a:pos x="19" y="65"/>
                </a:cxn>
                <a:cxn ang="0">
                  <a:pos x="15" y="66"/>
                </a:cxn>
                <a:cxn ang="0">
                  <a:pos x="15" y="11"/>
                </a:cxn>
                <a:cxn ang="0">
                  <a:pos x="23" y="111"/>
                </a:cxn>
                <a:cxn ang="0">
                  <a:pos x="19" y="115"/>
                </a:cxn>
                <a:cxn ang="0">
                  <a:pos x="15" y="111"/>
                </a:cxn>
                <a:cxn ang="0">
                  <a:pos x="15" y="103"/>
                </a:cxn>
                <a:cxn ang="0">
                  <a:pos x="19" y="104"/>
                </a:cxn>
                <a:cxn ang="0">
                  <a:pos x="23" y="103"/>
                </a:cxn>
                <a:cxn ang="0">
                  <a:pos x="23" y="111"/>
                </a:cxn>
                <a:cxn ang="0">
                  <a:pos x="30" y="88"/>
                </a:cxn>
                <a:cxn ang="0">
                  <a:pos x="30" y="88"/>
                </a:cxn>
                <a:cxn ang="0">
                  <a:pos x="29" y="91"/>
                </a:cxn>
                <a:cxn ang="0">
                  <a:pos x="29" y="91"/>
                </a:cxn>
                <a:cxn ang="0">
                  <a:pos x="26" y="93"/>
                </a:cxn>
                <a:cxn ang="0">
                  <a:pos x="26" y="93"/>
                </a:cxn>
                <a:cxn ang="0">
                  <a:pos x="23" y="95"/>
                </a:cxn>
                <a:cxn ang="0">
                  <a:pos x="19" y="96"/>
                </a:cxn>
                <a:cxn ang="0">
                  <a:pos x="15" y="95"/>
                </a:cxn>
                <a:cxn ang="0">
                  <a:pos x="12" y="93"/>
                </a:cxn>
                <a:cxn ang="0">
                  <a:pos x="12" y="93"/>
                </a:cxn>
                <a:cxn ang="0">
                  <a:pos x="10" y="91"/>
                </a:cxn>
                <a:cxn ang="0">
                  <a:pos x="10" y="91"/>
                </a:cxn>
                <a:cxn ang="0">
                  <a:pos x="8" y="88"/>
                </a:cxn>
                <a:cxn ang="0">
                  <a:pos x="8" y="88"/>
                </a:cxn>
                <a:cxn ang="0">
                  <a:pos x="8" y="84"/>
                </a:cxn>
                <a:cxn ang="0">
                  <a:pos x="8" y="81"/>
                </a:cxn>
                <a:cxn ang="0">
                  <a:pos x="8" y="81"/>
                </a:cxn>
                <a:cxn ang="0">
                  <a:pos x="10" y="78"/>
                </a:cxn>
                <a:cxn ang="0">
                  <a:pos x="10" y="78"/>
                </a:cxn>
                <a:cxn ang="0">
                  <a:pos x="12" y="75"/>
                </a:cxn>
                <a:cxn ang="0">
                  <a:pos x="12" y="75"/>
                </a:cxn>
                <a:cxn ang="0">
                  <a:pos x="15" y="74"/>
                </a:cxn>
                <a:cxn ang="0">
                  <a:pos x="19" y="73"/>
                </a:cxn>
                <a:cxn ang="0">
                  <a:pos x="23" y="74"/>
                </a:cxn>
                <a:cxn ang="0">
                  <a:pos x="26" y="75"/>
                </a:cxn>
                <a:cxn ang="0">
                  <a:pos x="26" y="75"/>
                </a:cxn>
                <a:cxn ang="0">
                  <a:pos x="29" y="78"/>
                </a:cxn>
                <a:cxn ang="0">
                  <a:pos x="29" y="78"/>
                </a:cxn>
                <a:cxn ang="0">
                  <a:pos x="30" y="81"/>
                </a:cxn>
                <a:cxn ang="0">
                  <a:pos x="30" y="81"/>
                </a:cxn>
                <a:cxn ang="0">
                  <a:pos x="31" y="84"/>
                </a:cxn>
                <a:cxn ang="0">
                  <a:pos x="30" y="88"/>
                </a:cxn>
                <a:cxn ang="0">
                  <a:pos x="30" y="88"/>
                </a:cxn>
                <a:cxn ang="0">
                  <a:pos x="30" y="88"/>
                </a:cxn>
              </a:cxnLst>
              <a:rect l="0" t="0" r="r" b="b"/>
              <a:pathLst>
                <a:path w="38" h="123">
                  <a:moveTo>
                    <a:pt x="31" y="69"/>
                  </a:moveTo>
                  <a:cubicBezTo>
                    <a:pt x="31" y="11"/>
                    <a:pt x="31" y="11"/>
                    <a:pt x="31" y="11"/>
                  </a:cubicBezTo>
                  <a:cubicBezTo>
                    <a:pt x="31" y="5"/>
                    <a:pt x="26" y="0"/>
                    <a:pt x="19" y="0"/>
                  </a:cubicBezTo>
                  <a:cubicBezTo>
                    <a:pt x="13" y="0"/>
                    <a:pt x="8" y="5"/>
                    <a:pt x="8" y="11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3" y="73"/>
                    <a:pt x="0" y="78"/>
                    <a:pt x="0" y="84"/>
                  </a:cubicBezTo>
                  <a:cubicBezTo>
                    <a:pt x="0" y="91"/>
                    <a:pt x="3" y="96"/>
                    <a:pt x="8" y="100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8" y="118"/>
                    <a:pt x="13" y="123"/>
                    <a:pt x="19" y="123"/>
                  </a:cubicBezTo>
                  <a:cubicBezTo>
                    <a:pt x="26" y="123"/>
                    <a:pt x="31" y="118"/>
                    <a:pt x="31" y="111"/>
                  </a:cubicBezTo>
                  <a:cubicBezTo>
                    <a:pt x="31" y="100"/>
                    <a:pt x="31" y="100"/>
                    <a:pt x="31" y="100"/>
                  </a:cubicBezTo>
                  <a:cubicBezTo>
                    <a:pt x="35" y="96"/>
                    <a:pt x="38" y="91"/>
                    <a:pt x="38" y="84"/>
                  </a:cubicBezTo>
                  <a:cubicBezTo>
                    <a:pt x="38" y="78"/>
                    <a:pt x="35" y="73"/>
                    <a:pt x="31" y="69"/>
                  </a:cubicBezTo>
                  <a:close/>
                  <a:moveTo>
                    <a:pt x="15" y="11"/>
                  </a:moveTo>
                  <a:cubicBezTo>
                    <a:pt x="15" y="9"/>
                    <a:pt x="17" y="8"/>
                    <a:pt x="19" y="8"/>
                  </a:cubicBezTo>
                  <a:cubicBezTo>
                    <a:pt x="21" y="8"/>
                    <a:pt x="23" y="9"/>
                    <a:pt x="23" y="11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2" y="65"/>
                    <a:pt x="21" y="65"/>
                    <a:pt x="19" y="65"/>
                  </a:cubicBezTo>
                  <a:cubicBezTo>
                    <a:pt x="18" y="65"/>
                    <a:pt x="17" y="65"/>
                    <a:pt x="15" y="66"/>
                  </a:cubicBezTo>
                  <a:lnTo>
                    <a:pt x="15" y="11"/>
                  </a:lnTo>
                  <a:close/>
                  <a:moveTo>
                    <a:pt x="23" y="111"/>
                  </a:moveTo>
                  <a:cubicBezTo>
                    <a:pt x="23" y="113"/>
                    <a:pt x="21" y="115"/>
                    <a:pt x="19" y="115"/>
                  </a:cubicBezTo>
                  <a:cubicBezTo>
                    <a:pt x="17" y="115"/>
                    <a:pt x="15" y="113"/>
                    <a:pt x="15" y="111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7" y="103"/>
                    <a:pt x="18" y="104"/>
                    <a:pt x="19" y="104"/>
                  </a:cubicBezTo>
                  <a:cubicBezTo>
                    <a:pt x="21" y="104"/>
                    <a:pt x="22" y="103"/>
                    <a:pt x="23" y="103"/>
                  </a:cubicBezTo>
                  <a:lnTo>
                    <a:pt x="23" y="111"/>
                  </a:lnTo>
                  <a:close/>
                  <a:moveTo>
                    <a:pt x="30" y="88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30" y="89"/>
                    <a:pt x="29" y="90"/>
                    <a:pt x="29" y="91"/>
                  </a:cubicBezTo>
                  <a:cubicBezTo>
                    <a:pt x="29" y="91"/>
                    <a:pt x="29" y="91"/>
                    <a:pt x="29" y="91"/>
                  </a:cubicBezTo>
                  <a:cubicBezTo>
                    <a:pt x="28" y="92"/>
                    <a:pt x="27" y="93"/>
                    <a:pt x="26" y="93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5" y="94"/>
                    <a:pt x="24" y="95"/>
                    <a:pt x="23" y="95"/>
                  </a:cubicBezTo>
                  <a:cubicBezTo>
                    <a:pt x="22" y="96"/>
                    <a:pt x="21" y="96"/>
                    <a:pt x="19" y="96"/>
                  </a:cubicBezTo>
                  <a:cubicBezTo>
                    <a:pt x="18" y="96"/>
                    <a:pt x="17" y="96"/>
                    <a:pt x="15" y="95"/>
                  </a:cubicBezTo>
                  <a:cubicBezTo>
                    <a:pt x="14" y="95"/>
                    <a:pt x="13" y="94"/>
                    <a:pt x="12" y="93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1" y="93"/>
                    <a:pt x="11" y="92"/>
                    <a:pt x="10" y="91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9" y="90"/>
                    <a:pt x="9" y="89"/>
                    <a:pt x="8" y="88"/>
                  </a:cubicBezTo>
                  <a:cubicBezTo>
                    <a:pt x="8" y="88"/>
                    <a:pt x="8" y="88"/>
                    <a:pt x="8" y="88"/>
                  </a:cubicBezTo>
                  <a:cubicBezTo>
                    <a:pt x="8" y="87"/>
                    <a:pt x="8" y="85"/>
                    <a:pt x="8" y="84"/>
                  </a:cubicBezTo>
                  <a:cubicBezTo>
                    <a:pt x="8" y="83"/>
                    <a:pt x="8" y="82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0"/>
                    <a:pt x="9" y="79"/>
                    <a:pt x="10" y="78"/>
                  </a:cubicBezTo>
                  <a:cubicBezTo>
                    <a:pt x="10" y="78"/>
                    <a:pt x="10" y="78"/>
                    <a:pt x="10" y="78"/>
                  </a:cubicBezTo>
                  <a:cubicBezTo>
                    <a:pt x="11" y="77"/>
                    <a:pt x="11" y="76"/>
                    <a:pt x="12" y="75"/>
                  </a:cubicBezTo>
                  <a:cubicBezTo>
                    <a:pt x="12" y="75"/>
                    <a:pt x="12" y="75"/>
                    <a:pt x="12" y="75"/>
                  </a:cubicBezTo>
                  <a:cubicBezTo>
                    <a:pt x="13" y="75"/>
                    <a:pt x="14" y="74"/>
                    <a:pt x="15" y="74"/>
                  </a:cubicBezTo>
                  <a:cubicBezTo>
                    <a:pt x="17" y="73"/>
                    <a:pt x="18" y="73"/>
                    <a:pt x="19" y="73"/>
                  </a:cubicBezTo>
                  <a:cubicBezTo>
                    <a:pt x="21" y="73"/>
                    <a:pt x="22" y="73"/>
                    <a:pt x="23" y="74"/>
                  </a:cubicBezTo>
                  <a:cubicBezTo>
                    <a:pt x="24" y="74"/>
                    <a:pt x="25" y="75"/>
                    <a:pt x="26" y="75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27" y="76"/>
                    <a:pt x="28" y="77"/>
                    <a:pt x="29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9"/>
                    <a:pt x="30" y="80"/>
                    <a:pt x="30" y="81"/>
                  </a:cubicBezTo>
                  <a:cubicBezTo>
                    <a:pt x="30" y="81"/>
                    <a:pt x="30" y="81"/>
                    <a:pt x="30" y="81"/>
                  </a:cubicBezTo>
                  <a:cubicBezTo>
                    <a:pt x="31" y="82"/>
                    <a:pt x="31" y="83"/>
                    <a:pt x="31" y="84"/>
                  </a:cubicBezTo>
                  <a:cubicBezTo>
                    <a:pt x="31" y="85"/>
                    <a:pt x="31" y="87"/>
                    <a:pt x="30" y="88"/>
                  </a:cubicBezTo>
                  <a:close/>
                  <a:moveTo>
                    <a:pt x="30" y="88"/>
                  </a:moveTo>
                  <a:cubicBezTo>
                    <a:pt x="30" y="88"/>
                    <a:pt x="30" y="88"/>
                    <a:pt x="30" y="88"/>
                  </a:cubicBezTo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701">
                <a:latin typeface="Roboto Light" charset="0"/>
              </a:endParaRPr>
            </a:p>
          </p:txBody>
        </p:sp>
      </p:grpSp>
      <p:pic>
        <p:nvPicPr>
          <p:cNvPr id="53" name="Image 52">
            <a:extLst>
              <a:ext uri="{FF2B5EF4-FFF2-40B4-BE49-F238E27FC236}">
                <a16:creationId xmlns:a16="http://schemas.microsoft.com/office/drawing/2014/main" id="{C6992058-0E17-4FCB-8E5B-3203146F9A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056" y="4013375"/>
            <a:ext cx="422935" cy="422935"/>
          </a:xfrm>
          <a:prstGeom prst="rect">
            <a:avLst/>
          </a:prstGeom>
        </p:spPr>
      </p:pic>
      <p:pic>
        <p:nvPicPr>
          <p:cNvPr id="54" name="Image 53">
            <a:extLst>
              <a:ext uri="{FF2B5EF4-FFF2-40B4-BE49-F238E27FC236}">
                <a16:creationId xmlns:a16="http://schemas.microsoft.com/office/drawing/2014/main" id="{7A4CF3C7-CBDE-4F35-A5E0-1833F13D95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25" y="4049361"/>
            <a:ext cx="556559" cy="432879"/>
          </a:xfrm>
          <a:prstGeom prst="rect">
            <a:avLst/>
          </a:prstGeom>
        </p:spPr>
      </p:pic>
      <p:pic>
        <p:nvPicPr>
          <p:cNvPr id="56" name="Picture 2" descr="RÃ©sultat de recherche d'images pour &quot;logo engrenage png&quot;">
            <a:extLst>
              <a:ext uri="{FF2B5EF4-FFF2-40B4-BE49-F238E27FC236}">
                <a16:creationId xmlns:a16="http://schemas.microsoft.com/office/drawing/2014/main" id="{A1CA965F-7D23-491C-994B-365E4526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706" y="4050597"/>
            <a:ext cx="493880" cy="43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RÃ©sultat de recherche d'images pour &quot;logo ordinateur png&quot;">
            <a:extLst>
              <a:ext uri="{FF2B5EF4-FFF2-40B4-BE49-F238E27FC236}">
                <a16:creationId xmlns:a16="http://schemas.microsoft.com/office/drawing/2014/main" id="{2C0201BA-886B-444B-A7BD-E8D9CB34F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983" y="4117666"/>
            <a:ext cx="353535" cy="35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26">
            <a:extLst>
              <a:ext uri="{FF2B5EF4-FFF2-40B4-BE49-F238E27FC236}">
                <a16:creationId xmlns:a16="http://schemas.microsoft.com/office/drawing/2014/main" id="{7CB16CA7-0B55-48A7-A89D-A4BAC68E057F}"/>
              </a:ext>
            </a:extLst>
          </p:cNvPr>
          <p:cNvSpPr/>
          <p:nvPr/>
        </p:nvSpPr>
        <p:spPr>
          <a:xfrm>
            <a:off x="11471091" y="432748"/>
            <a:ext cx="279328" cy="279328"/>
          </a:xfrm>
          <a:custGeom>
            <a:avLst/>
            <a:gdLst>
              <a:gd name="connsiteX0" fmla="*/ 139664 w 279328"/>
              <a:gd name="connsiteY0" fmla="*/ 0 h 279328"/>
              <a:gd name="connsiteX1" fmla="*/ 279328 w 279328"/>
              <a:gd name="connsiteY1" fmla="*/ 139664 h 279328"/>
              <a:gd name="connsiteX2" fmla="*/ 139664 w 279328"/>
              <a:gd name="connsiteY2" fmla="*/ 279328 h 279328"/>
              <a:gd name="connsiteX3" fmla="*/ 0 w 279328"/>
              <a:gd name="connsiteY3" fmla="*/ 139664 h 279328"/>
              <a:gd name="connsiteX4" fmla="*/ 139664 w 279328"/>
              <a:gd name="connsiteY4" fmla="*/ 0 h 279328"/>
              <a:gd name="connsiteX5" fmla="*/ 139664 w 279328"/>
              <a:gd name="connsiteY5" fmla="*/ 12699 h 279328"/>
              <a:gd name="connsiteX6" fmla="*/ 12699 w 279328"/>
              <a:gd name="connsiteY6" fmla="*/ 139664 h 279328"/>
              <a:gd name="connsiteX7" fmla="*/ 47757 w 279328"/>
              <a:gd name="connsiteY7" fmla="*/ 227109 h 279328"/>
              <a:gd name="connsiteX8" fmla="*/ 96032 w 279328"/>
              <a:gd name="connsiteY8" fmla="*/ 196875 h 279328"/>
              <a:gd name="connsiteX9" fmla="*/ 109985 w 279328"/>
              <a:gd name="connsiteY9" fmla="*/ 166627 h 279328"/>
              <a:gd name="connsiteX10" fmla="*/ 105071 w 279328"/>
              <a:gd name="connsiteY10" fmla="*/ 157122 h 279328"/>
              <a:gd name="connsiteX11" fmla="*/ 88881 w 279328"/>
              <a:gd name="connsiteY11" fmla="*/ 93446 h 279328"/>
              <a:gd name="connsiteX12" fmla="*/ 133146 w 279328"/>
              <a:gd name="connsiteY12" fmla="*/ 42921 h 279328"/>
              <a:gd name="connsiteX13" fmla="*/ 147876 w 279328"/>
              <a:gd name="connsiteY13" fmla="*/ 40360 h 279328"/>
              <a:gd name="connsiteX14" fmla="*/ 159178 w 279328"/>
              <a:gd name="connsiteY14" fmla="*/ 38162 h 279328"/>
              <a:gd name="connsiteX15" fmla="*/ 196603 w 279328"/>
              <a:gd name="connsiteY15" fmla="*/ 95023 h 279328"/>
              <a:gd name="connsiteX16" fmla="*/ 182559 w 279328"/>
              <a:gd name="connsiteY16" fmla="*/ 155544 h 279328"/>
              <a:gd name="connsiteX17" fmla="*/ 176507 w 279328"/>
              <a:gd name="connsiteY17" fmla="*/ 166873 h 279328"/>
              <a:gd name="connsiteX18" fmla="*/ 174464 w 279328"/>
              <a:gd name="connsiteY18" fmla="*/ 181783 h 279328"/>
              <a:gd name="connsiteX19" fmla="*/ 195491 w 279328"/>
              <a:gd name="connsiteY19" fmla="*/ 199319 h 279328"/>
              <a:gd name="connsiteX20" fmla="*/ 232230 w 279328"/>
              <a:gd name="connsiteY20" fmla="*/ 226372 h 279328"/>
              <a:gd name="connsiteX21" fmla="*/ 266629 w 279328"/>
              <a:gd name="connsiteY21" fmla="*/ 139664 h 279328"/>
              <a:gd name="connsiteX22" fmla="*/ 139664 w 279328"/>
              <a:gd name="connsiteY22" fmla="*/ 12699 h 279328"/>
              <a:gd name="connsiteX23" fmla="*/ 159178 w 279328"/>
              <a:gd name="connsiteY23" fmla="*/ 50861 h 279328"/>
              <a:gd name="connsiteX24" fmla="*/ 152117 w 279328"/>
              <a:gd name="connsiteY24" fmla="*/ 52335 h 279328"/>
              <a:gd name="connsiteX25" fmla="*/ 133353 w 279328"/>
              <a:gd name="connsiteY25" fmla="*/ 55607 h 279328"/>
              <a:gd name="connsiteX26" fmla="*/ 101580 w 279328"/>
              <a:gd name="connsiteY26" fmla="*/ 93446 h 279328"/>
              <a:gd name="connsiteX27" fmla="*/ 116180 w 279328"/>
              <a:gd name="connsiteY27" fmla="*/ 150966 h 279328"/>
              <a:gd name="connsiteX28" fmla="*/ 121598 w 279328"/>
              <a:gd name="connsiteY28" fmla="*/ 161506 h 279328"/>
              <a:gd name="connsiteX29" fmla="*/ 101166 w 279328"/>
              <a:gd name="connsiteY29" fmla="*/ 208487 h 279328"/>
              <a:gd name="connsiteX30" fmla="*/ 56991 w 279328"/>
              <a:gd name="connsiteY30" fmla="*/ 235903 h 279328"/>
              <a:gd name="connsiteX31" fmla="*/ 139664 w 279328"/>
              <a:gd name="connsiteY31" fmla="*/ 266629 h 279328"/>
              <a:gd name="connsiteX32" fmla="*/ 223087 w 279328"/>
              <a:gd name="connsiteY32" fmla="*/ 235217 h 279328"/>
              <a:gd name="connsiteX33" fmla="*/ 190047 w 279328"/>
              <a:gd name="connsiteY33" fmla="*/ 210815 h 279328"/>
              <a:gd name="connsiteX34" fmla="*/ 162489 w 279328"/>
              <a:gd name="connsiteY34" fmla="*/ 185960 h 279328"/>
              <a:gd name="connsiteX35" fmla="*/ 165114 w 279328"/>
              <a:gd name="connsiteY35" fmla="*/ 161260 h 279328"/>
              <a:gd name="connsiteX36" fmla="*/ 171489 w 279328"/>
              <a:gd name="connsiteY36" fmla="*/ 149337 h 279328"/>
              <a:gd name="connsiteX37" fmla="*/ 183904 w 279328"/>
              <a:gd name="connsiteY37" fmla="*/ 95023 h 279328"/>
              <a:gd name="connsiteX38" fmla="*/ 159178 w 279328"/>
              <a:gd name="connsiteY38" fmla="*/ 50861 h 27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9328" h="279328">
                <a:moveTo>
                  <a:pt x="139664" y="0"/>
                </a:moveTo>
                <a:cubicBezTo>
                  <a:pt x="216803" y="0"/>
                  <a:pt x="279328" y="62526"/>
                  <a:pt x="279328" y="139664"/>
                </a:cubicBezTo>
                <a:cubicBezTo>
                  <a:pt x="279328" y="216790"/>
                  <a:pt x="216803" y="279328"/>
                  <a:pt x="139664" y="279328"/>
                </a:cubicBezTo>
                <a:cubicBezTo>
                  <a:pt x="62526" y="279328"/>
                  <a:pt x="0" y="216790"/>
                  <a:pt x="0" y="139664"/>
                </a:cubicBezTo>
                <a:cubicBezTo>
                  <a:pt x="0" y="62526"/>
                  <a:pt x="62526" y="0"/>
                  <a:pt x="139664" y="0"/>
                </a:cubicBezTo>
                <a:close/>
                <a:moveTo>
                  <a:pt x="139664" y="12699"/>
                </a:moveTo>
                <a:cubicBezTo>
                  <a:pt x="69535" y="12699"/>
                  <a:pt x="12699" y="69535"/>
                  <a:pt x="12699" y="139664"/>
                </a:cubicBezTo>
                <a:cubicBezTo>
                  <a:pt x="12699" y="173584"/>
                  <a:pt x="26084" y="204323"/>
                  <a:pt x="47757" y="227109"/>
                </a:cubicBezTo>
                <a:cubicBezTo>
                  <a:pt x="67090" y="210104"/>
                  <a:pt x="76363" y="205578"/>
                  <a:pt x="96032" y="196875"/>
                </a:cubicBezTo>
                <a:cubicBezTo>
                  <a:pt x="111615" y="190008"/>
                  <a:pt x="116038" y="180386"/>
                  <a:pt x="109985" y="166627"/>
                </a:cubicBezTo>
                <a:cubicBezTo>
                  <a:pt x="108615" y="163523"/>
                  <a:pt x="106895" y="160407"/>
                  <a:pt x="105071" y="157122"/>
                </a:cubicBezTo>
                <a:cubicBezTo>
                  <a:pt x="97946" y="144268"/>
                  <a:pt x="88881" y="128271"/>
                  <a:pt x="88881" y="93446"/>
                </a:cubicBezTo>
                <a:cubicBezTo>
                  <a:pt x="88881" y="43645"/>
                  <a:pt x="118844" y="43154"/>
                  <a:pt x="133146" y="42921"/>
                </a:cubicBezTo>
                <a:cubicBezTo>
                  <a:pt x="141048" y="42792"/>
                  <a:pt x="144513" y="41550"/>
                  <a:pt x="147876" y="40360"/>
                </a:cubicBezTo>
                <a:cubicBezTo>
                  <a:pt x="150941" y="39274"/>
                  <a:pt x="154109" y="38162"/>
                  <a:pt x="159178" y="38162"/>
                </a:cubicBezTo>
                <a:cubicBezTo>
                  <a:pt x="165360" y="38162"/>
                  <a:pt x="196603" y="40891"/>
                  <a:pt x="196603" y="95023"/>
                </a:cubicBezTo>
                <a:cubicBezTo>
                  <a:pt x="196603" y="131194"/>
                  <a:pt x="190486" y="141397"/>
                  <a:pt x="182559" y="155544"/>
                </a:cubicBezTo>
                <a:cubicBezTo>
                  <a:pt x="180684" y="158881"/>
                  <a:pt x="178654" y="162515"/>
                  <a:pt x="176507" y="166873"/>
                </a:cubicBezTo>
                <a:cubicBezTo>
                  <a:pt x="173649" y="172653"/>
                  <a:pt x="172989" y="177529"/>
                  <a:pt x="174464" y="181783"/>
                </a:cubicBezTo>
                <a:cubicBezTo>
                  <a:pt x="176610" y="187913"/>
                  <a:pt x="183490" y="193655"/>
                  <a:pt x="195491" y="199319"/>
                </a:cubicBezTo>
                <a:cubicBezTo>
                  <a:pt x="210039" y="206198"/>
                  <a:pt x="224652" y="219117"/>
                  <a:pt x="232230" y="226372"/>
                </a:cubicBezTo>
                <a:cubicBezTo>
                  <a:pt x="253503" y="203664"/>
                  <a:pt x="266629" y="173222"/>
                  <a:pt x="266629" y="139664"/>
                </a:cubicBezTo>
                <a:cubicBezTo>
                  <a:pt x="266629" y="69535"/>
                  <a:pt x="209793" y="12699"/>
                  <a:pt x="139664" y="12699"/>
                </a:cubicBezTo>
                <a:close/>
                <a:moveTo>
                  <a:pt x="159178" y="50861"/>
                </a:moveTo>
                <a:cubicBezTo>
                  <a:pt x="156294" y="50861"/>
                  <a:pt x="154717" y="51404"/>
                  <a:pt x="152117" y="52335"/>
                </a:cubicBezTo>
                <a:cubicBezTo>
                  <a:pt x="148212" y="53719"/>
                  <a:pt x="143337" y="55439"/>
                  <a:pt x="133353" y="55607"/>
                </a:cubicBezTo>
                <a:cubicBezTo>
                  <a:pt x="119283" y="55840"/>
                  <a:pt x="101580" y="56137"/>
                  <a:pt x="101580" y="93446"/>
                </a:cubicBezTo>
                <a:cubicBezTo>
                  <a:pt x="101580" y="124986"/>
                  <a:pt x="109416" y="138785"/>
                  <a:pt x="116180" y="150966"/>
                </a:cubicBezTo>
                <a:cubicBezTo>
                  <a:pt x="118145" y="154523"/>
                  <a:pt x="119995" y="157872"/>
                  <a:pt x="121598" y="161506"/>
                </a:cubicBezTo>
                <a:cubicBezTo>
                  <a:pt x="130495" y="181705"/>
                  <a:pt x="123047" y="198827"/>
                  <a:pt x="101166" y="208487"/>
                </a:cubicBezTo>
                <a:cubicBezTo>
                  <a:pt x="82272" y="216828"/>
                  <a:pt x="74100" y="220928"/>
                  <a:pt x="56991" y="235903"/>
                </a:cubicBezTo>
                <a:cubicBezTo>
                  <a:pt x="79208" y="255016"/>
                  <a:pt x="108059" y="266629"/>
                  <a:pt x="139664" y="266629"/>
                </a:cubicBezTo>
                <a:cubicBezTo>
                  <a:pt x="171632" y="266629"/>
                  <a:pt x="200767" y="254719"/>
                  <a:pt x="223087" y="235217"/>
                </a:cubicBezTo>
                <a:cubicBezTo>
                  <a:pt x="215962" y="228467"/>
                  <a:pt x="202707" y="216790"/>
                  <a:pt x="190047" y="210815"/>
                </a:cubicBezTo>
                <a:cubicBezTo>
                  <a:pt x="174606" y="203509"/>
                  <a:pt x="165851" y="195607"/>
                  <a:pt x="162489" y="185960"/>
                </a:cubicBezTo>
                <a:cubicBezTo>
                  <a:pt x="159864" y="178434"/>
                  <a:pt x="160743" y="170119"/>
                  <a:pt x="165114" y="161260"/>
                </a:cubicBezTo>
                <a:cubicBezTo>
                  <a:pt x="167377" y="156669"/>
                  <a:pt x="169511" y="152855"/>
                  <a:pt x="171489" y="149337"/>
                </a:cubicBezTo>
                <a:cubicBezTo>
                  <a:pt x="178977" y="135953"/>
                  <a:pt x="183904" y="127870"/>
                  <a:pt x="183904" y="95023"/>
                </a:cubicBezTo>
                <a:cubicBezTo>
                  <a:pt x="183904" y="62461"/>
                  <a:pt x="170933" y="50861"/>
                  <a:pt x="159178" y="508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24221F"/>
              </a:solidFill>
            </a:endParaRPr>
          </a:p>
        </p:txBody>
      </p:sp>
      <p:sp>
        <p:nvSpPr>
          <p:cNvPr id="74" name="Freeform: Shape 27">
            <a:extLst>
              <a:ext uri="{FF2B5EF4-FFF2-40B4-BE49-F238E27FC236}">
                <a16:creationId xmlns:a16="http://schemas.microsoft.com/office/drawing/2014/main" id="{333466F1-A260-4E64-81E3-BFC8F41365DB}"/>
              </a:ext>
            </a:extLst>
          </p:cNvPr>
          <p:cNvSpPr/>
          <p:nvPr/>
        </p:nvSpPr>
        <p:spPr>
          <a:xfrm>
            <a:off x="11510593" y="2131862"/>
            <a:ext cx="279328" cy="279328"/>
          </a:xfrm>
          <a:custGeom>
            <a:avLst/>
            <a:gdLst>
              <a:gd name="connsiteX0" fmla="*/ 101580 w 279328"/>
              <a:gd name="connsiteY0" fmla="*/ 209496 h 279328"/>
              <a:gd name="connsiteX1" fmla="*/ 107916 w 279328"/>
              <a:gd name="connsiteY1" fmla="*/ 215846 h 279328"/>
              <a:gd name="connsiteX2" fmla="*/ 106067 w 279328"/>
              <a:gd name="connsiteY2" fmla="*/ 220333 h 279328"/>
              <a:gd name="connsiteX3" fmla="*/ 87018 w 279328"/>
              <a:gd name="connsiteY3" fmla="*/ 239382 h 279328"/>
              <a:gd name="connsiteX4" fmla="*/ 82531 w 279328"/>
              <a:gd name="connsiteY4" fmla="*/ 241244 h 279328"/>
              <a:gd name="connsiteX5" fmla="*/ 76182 w 279328"/>
              <a:gd name="connsiteY5" fmla="*/ 234894 h 279328"/>
              <a:gd name="connsiteX6" fmla="*/ 78044 w 279328"/>
              <a:gd name="connsiteY6" fmla="*/ 230407 h 279328"/>
              <a:gd name="connsiteX7" fmla="*/ 97079 w 279328"/>
              <a:gd name="connsiteY7" fmla="*/ 211358 h 279328"/>
              <a:gd name="connsiteX8" fmla="*/ 101580 w 279328"/>
              <a:gd name="connsiteY8" fmla="*/ 209496 h 279328"/>
              <a:gd name="connsiteX9" fmla="*/ 95230 w 279328"/>
              <a:gd name="connsiteY9" fmla="*/ 177748 h 279328"/>
              <a:gd name="connsiteX10" fmla="*/ 101580 w 279328"/>
              <a:gd name="connsiteY10" fmla="*/ 184111 h 279328"/>
              <a:gd name="connsiteX11" fmla="*/ 99718 w 279328"/>
              <a:gd name="connsiteY11" fmla="*/ 188585 h 279328"/>
              <a:gd name="connsiteX12" fmla="*/ 36235 w 279328"/>
              <a:gd name="connsiteY12" fmla="*/ 252081 h 279328"/>
              <a:gd name="connsiteX13" fmla="*/ 31748 w 279328"/>
              <a:gd name="connsiteY13" fmla="*/ 253930 h 279328"/>
              <a:gd name="connsiteX14" fmla="*/ 25398 w 279328"/>
              <a:gd name="connsiteY14" fmla="*/ 247580 h 279328"/>
              <a:gd name="connsiteX15" fmla="*/ 27247 w 279328"/>
              <a:gd name="connsiteY15" fmla="*/ 243093 h 279328"/>
              <a:gd name="connsiteX16" fmla="*/ 90743 w 279328"/>
              <a:gd name="connsiteY16" fmla="*/ 179611 h 279328"/>
              <a:gd name="connsiteX17" fmla="*/ 95230 w 279328"/>
              <a:gd name="connsiteY17" fmla="*/ 177748 h 279328"/>
              <a:gd name="connsiteX18" fmla="*/ 63483 w 279328"/>
              <a:gd name="connsiteY18" fmla="*/ 171412 h 279328"/>
              <a:gd name="connsiteX19" fmla="*/ 69833 w 279328"/>
              <a:gd name="connsiteY19" fmla="*/ 177748 h 279328"/>
              <a:gd name="connsiteX20" fmla="*/ 67971 w 279328"/>
              <a:gd name="connsiteY20" fmla="*/ 182249 h 279328"/>
              <a:gd name="connsiteX21" fmla="*/ 61621 w 279328"/>
              <a:gd name="connsiteY21" fmla="*/ 188585 h 279328"/>
              <a:gd name="connsiteX22" fmla="*/ 57134 w 279328"/>
              <a:gd name="connsiteY22" fmla="*/ 190448 h 279328"/>
              <a:gd name="connsiteX23" fmla="*/ 50784 w 279328"/>
              <a:gd name="connsiteY23" fmla="*/ 184111 h 279328"/>
              <a:gd name="connsiteX24" fmla="*/ 52647 w 279328"/>
              <a:gd name="connsiteY24" fmla="*/ 179611 h 279328"/>
              <a:gd name="connsiteX25" fmla="*/ 58996 w 279328"/>
              <a:gd name="connsiteY25" fmla="*/ 173261 h 279328"/>
              <a:gd name="connsiteX26" fmla="*/ 63483 w 279328"/>
              <a:gd name="connsiteY26" fmla="*/ 171412 h 279328"/>
              <a:gd name="connsiteX27" fmla="*/ 254176 w 279328"/>
              <a:gd name="connsiteY27" fmla="*/ 34140 h 279328"/>
              <a:gd name="connsiteX28" fmla="*/ 121728 w 279328"/>
              <a:gd name="connsiteY28" fmla="*/ 166588 h 279328"/>
              <a:gd name="connsiteX29" fmla="*/ 158816 w 279328"/>
              <a:gd name="connsiteY29" fmla="*/ 256646 h 279328"/>
              <a:gd name="connsiteX30" fmla="*/ 254176 w 279328"/>
              <a:gd name="connsiteY30" fmla="*/ 34140 h 279328"/>
              <a:gd name="connsiteX31" fmla="*/ 245188 w 279328"/>
              <a:gd name="connsiteY31" fmla="*/ 25153 h 279328"/>
              <a:gd name="connsiteX32" fmla="*/ 22695 w 279328"/>
              <a:gd name="connsiteY32" fmla="*/ 120525 h 279328"/>
              <a:gd name="connsiteX33" fmla="*/ 112753 w 279328"/>
              <a:gd name="connsiteY33" fmla="*/ 157601 h 279328"/>
              <a:gd name="connsiteX34" fmla="*/ 272978 w 279328"/>
              <a:gd name="connsiteY34" fmla="*/ 0 h 279328"/>
              <a:gd name="connsiteX35" fmla="*/ 279328 w 279328"/>
              <a:gd name="connsiteY35" fmla="*/ 6350 h 279328"/>
              <a:gd name="connsiteX36" fmla="*/ 278643 w 279328"/>
              <a:gd name="connsiteY36" fmla="*/ 9039 h 279328"/>
              <a:gd name="connsiteX37" fmla="*/ 278720 w 279328"/>
              <a:gd name="connsiteY37" fmla="*/ 9078 h 279328"/>
              <a:gd name="connsiteX38" fmla="*/ 164558 w 279328"/>
              <a:gd name="connsiteY38" fmla="*/ 275423 h 279328"/>
              <a:gd name="connsiteX39" fmla="*/ 164532 w 279328"/>
              <a:gd name="connsiteY39" fmla="*/ 275487 h 279328"/>
              <a:gd name="connsiteX40" fmla="*/ 164441 w 279328"/>
              <a:gd name="connsiteY40" fmla="*/ 275707 h 279328"/>
              <a:gd name="connsiteX41" fmla="*/ 164403 w 279328"/>
              <a:gd name="connsiteY41" fmla="*/ 275694 h 279328"/>
              <a:gd name="connsiteX42" fmla="*/ 158713 w 279328"/>
              <a:gd name="connsiteY42" fmla="*/ 279328 h 279328"/>
              <a:gd name="connsiteX43" fmla="*/ 152712 w 279328"/>
              <a:gd name="connsiteY43" fmla="*/ 274737 h 279328"/>
              <a:gd name="connsiteX44" fmla="*/ 152609 w 279328"/>
              <a:gd name="connsiteY44" fmla="*/ 274776 h 279328"/>
              <a:gd name="connsiteX45" fmla="*/ 109429 w 279328"/>
              <a:gd name="connsiteY45" fmla="*/ 169899 h 279328"/>
              <a:gd name="connsiteX46" fmla="*/ 4565 w 279328"/>
              <a:gd name="connsiteY46" fmla="*/ 126719 h 279328"/>
              <a:gd name="connsiteX47" fmla="*/ 4591 w 279328"/>
              <a:gd name="connsiteY47" fmla="*/ 126616 h 279328"/>
              <a:gd name="connsiteX48" fmla="*/ 0 w 279328"/>
              <a:gd name="connsiteY48" fmla="*/ 120615 h 279328"/>
              <a:gd name="connsiteX49" fmla="*/ 3634 w 279328"/>
              <a:gd name="connsiteY49" fmla="*/ 114925 h 279328"/>
              <a:gd name="connsiteX50" fmla="*/ 3621 w 279328"/>
              <a:gd name="connsiteY50" fmla="*/ 114900 h 279328"/>
              <a:gd name="connsiteX51" fmla="*/ 3841 w 279328"/>
              <a:gd name="connsiteY51" fmla="*/ 114796 h 279328"/>
              <a:gd name="connsiteX52" fmla="*/ 3905 w 279328"/>
              <a:gd name="connsiteY52" fmla="*/ 114770 h 279328"/>
              <a:gd name="connsiteX53" fmla="*/ 270250 w 279328"/>
              <a:gd name="connsiteY53" fmla="*/ 621 h 279328"/>
              <a:gd name="connsiteX54" fmla="*/ 270276 w 279328"/>
              <a:gd name="connsiteY54" fmla="*/ 673 h 279328"/>
              <a:gd name="connsiteX55" fmla="*/ 272978 w 279328"/>
              <a:gd name="connsiteY55" fmla="*/ 0 h 27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279328" h="279328">
                <a:moveTo>
                  <a:pt x="101580" y="209496"/>
                </a:moveTo>
                <a:cubicBezTo>
                  <a:pt x="105084" y="209496"/>
                  <a:pt x="107916" y="212341"/>
                  <a:pt x="107916" y="215846"/>
                </a:cubicBezTo>
                <a:cubicBezTo>
                  <a:pt x="107916" y="217604"/>
                  <a:pt x="107218" y="219195"/>
                  <a:pt x="106067" y="220333"/>
                </a:cubicBezTo>
                <a:lnTo>
                  <a:pt x="87018" y="239382"/>
                </a:lnTo>
                <a:cubicBezTo>
                  <a:pt x="85867" y="240533"/>
                  <a:pt x="84277" y="241244"/>
                  <a:pt x="82531" y="241244"/>
                </a:cubicBezTo>
                <a:cubicBezTo>
                  <a:pt x="79027" y="241244"/>
                  <a:pt x="76182" y="238399"/>
                  <a:pt x="76182" y="234894"/>
                </a:cubicBezTo>
                <a:cubicBezTo>
                  <a:pt x="76182" y="233148"/>
                  <a:pt x="76893" y="231545"/>
                  <a:pt x="78044" y="230407"/>
                </a:cubicBezTo>
                <a:lnTo>
                  <a:pt x="97079" y="211358"/>
                </a:lnTo>
                <a:cubicBezTo>
                  <a:pt x="98230" y="210207"/>
                  <a:pt x="99821" y="209496"/>
                  <a:pt x="101580" y="209496"/>
                </a:cubicBezTo>
                <a:close/>
                <a:moveTo>
                  <a:pt x="95230" y="177748"/>
                </a:moveTo>
                <a:cubicBezTo>
                  <a:pt x="98735" y="177748"/>
                  <a:pt x="101580" y="180606"/>
                  <a:pt x="101580" y="184111"/>
                </a:cubicBezTo>
                <a:cubicBezTo>
                  <a:pt x="101580" y="185857"/>
                  <a:pt x="100868" y="187447"/>
                  <a:pt x="99718" y="188585"/>
                </a:cubicBezTo>
                <a:lnTo>
                  <a:pt x="36235" y="252081"/>
                </a:lnTo>
                <a:cubicBezTo>
                  <a:pt x="35084" y="253232"/>
                  <a:pt x="33493" y="253930"/>
                  <a:pt x="31748" y="253930"/>
                </a:cubicBezTo>
                <a:cubicBezTo>
                  <a:pt x="28243" y="253930"/>
                  <a:pt x="25398" y="251098"/>
                  <a:pt x="25398" y="247580"/>
                </a:cubicBezTo>
                <a:cubicBezTo>
                  <a:pt x="25398" y="245848"/>
                  <a:pt x="26109" y="244257"/>
                  <a:pt x="27247" y="243093"/>
                </a:cubicBezTo>
                <a:lnTo>
                  <a:pt x="90743" y="179611"/>
                </a:lnTo>
                <a:cubicBezTo>
                  <a:pt x="91881" y="178473"/>
                  <a:pt x="93471" y="177748"/>
                  <a:pt x="95230" y="177748"/>
                </a:cubicBezTo>
                <a:close/>
                <a:moveTo>
                  <a:pt x="63483" y="171412"/>
                </a:moveTo>
                <a:cubicBezTo>
                  <a:pt x="66988" y="171412"/>
                  <a:pt x="69833" y="174257"/>
                  <a:pt x="69833" y="177748"/>
                </a:cubicBezTo>
                <a:cubicBezTo>
                  <a:pt x="69833" y="179507"/>
                  <a:pt x="69122" y="181098"/>
                  <a:pt x="67971" y="182249"/>
                </a:cubicBezTo>
                <a:lnTo>
                  <a:pt x="61621" y="188585"/>
                </a:lnTo>
                <a:cubicBezTo>
                  <a:pt x="60470" y="189749"/>
                  <a:pt x="58893" y="190448"/>
                  <a:pt x="57134" y="190448"/>
                </a:cubicBezTo>
                <a:cubicBezTo>
                  <a:pt x="53629" y="190448"/>
                  <a:pt x="50784" y="187603"/>
                  <a:pt x="50784" y="184111"/>
                </a:cubicBezTo>
                <a:cubicBezTo>
                  <a:pt x="50784" y="182352"/>
                  <a:pt x="51496" y="180774"/>
                  <a:pt x="52647" y="179611"/>
                </a:cubicBezTo>
                <a:lnTo>
                  <a:pt x="58996" y="173261"/>
                </a:lnTo>
                <a:cubicBezTo>
                  <a:pt x="60147" y="172123"/>
                  <a:pt x="61738" y="171412"/>
                  <a:pt x="63483" y="171412"/>
                </a:cubicBezTo>
                <a:close/>
                <a:moveTo>
                  <a:pt x="254176" y="34140"/>
                </a:moveTo>
                <a:lnTo>
                  <a:pt x="121728" y="166588"/>
                </a:lnTo>
                <a:lnTo>
                  <a:pt x="158816" y="256646"/>
                </a:lnTo>
                <a:cubicBezTo>
                  <a:pt x="158816" y="256646"/>
                  <a:pt x="254176" y="34140"/>
                  <a:pt x="254176" y="34140"/>
                </a:cubicBezTo>
                <a:close/>
                <a:moveTo>
                  <a:pt x="245188" y="25153"/>
                </a:moveTo>
                <a:lnTo>
                  <a:pt x="22695" y="120525"/>
                </a:lnTo>
                <a:cubicBezTo>
                  <a:pt x="22695" y="120525"/>
                  <a:pt x="112753" y="157601"/>
                  <a:pt x="112753" y="157601"/>
                </a:cubicBezTo>
                <a:close/>
                <a:moveTo>
                  <a:pt x="272978" y="0"/>
                </a:moveTo>
                <a:cubicBezTo>
                  <a:pt x="276483" y="0"/>
                  <a:pt x="279328" y="2845"/>
                  <a:pt x="279328" y="6350"/>
                </a:cubicBezTo>
                <a:cubicBezTo>
                  <a:pt x="279328" y="7332"/>
                  <a:pt x="279043" y="8225"/>
                  <a:pt x="278643" y="9039"/>
                </a:cubicBezTo>
                <a:lnTo>
                  <a:pt x="278720" y="9078"/>
                </a:lnTo>
                <a:lnTo>
                  <a:pt x="164558" y="275423"/>
                </a:lnTo>
                <a:cubicBezTo>
                  <a:pt x="164558" y="275449"/>
                  <a:pt x="164545" y="275462"/>
                  <a:pt x="164532" y="275487"/>
                </a:cubicBezTo>
                <a:lnTo>
                  <a:pt x="164441" y="275707"/>
                </a:lnTo>
                <a:lnTo>
                  <a:pt x="164403" y="275694"/>
                </a:lnTo>
                <a:cubicBezTo>
                  <a:pt x="163381" y="277828"/>
                  <a:pt x="161234" y="279328"/>
                  <a:pt x="158713" y="279328"/>
                </a:cubicBezTo>
                <a:cubicBezTo>
                  <a:pt x="155829" y="279328"/>
                  <a:pt x="153488" y="277375"/>
                  <a:pt x="152712" y="274737"/>
                </a:cubicBezTo>
                <a:lnTo>
                  <a:pt x="152609" y="274776"/>
                </a:lnTo>
                <a:lnTo>
                  <a:pt x="109429" y="169899"/>
                </a:lnTo>
                <a:lnTo>
                  <a:pt x="4565" y="126719"/>
                </a:lnTo>
                <a:lnTo>
                  <a:pt x="4591" y="126616"/>
                </a:lnTo>
                <a:cubicBezTo>
                  <a:pt x="1953" y="125840"/>
                  <a:pt x="0" y="123499"/>
                  <a:pt x="0" y="120615"/>
                </a:cubicBezTo>
                <a:cubicBezTo>
                  <a:pt x="0" y="118094"/>
                  <a:pt x="1500" y="115960"/>
                  <a:pt x="3634" y="114925"/>
                </a:cubicBezTo>
                <a:lnTo>
                  <a:pt x="3621" y="114900"/>
                </a:lnTo>
                <a:lnTo>
                  <a:pt x="3841" y="114796"/>
                </a:lnTo>
                <a:cubicBezTo>
                  <a:pt x="3867" y="114783"/>
                  <a:pt x="3892" y="114770"/>
                  <a:pt x="3905" y="114770"/>
                </a:cubicBezTo>
                <a:lnTo>
                  <a:pt x="270250" y="621"/>
                </a:lnTo>
                <a:lnTo>
                  <a:pt x="270276" y="673"/>
                </a:lnTo>
                <a:cubicBezTo>
                  <a:pt x="271103" y="259"/>
                  <a:pt x="272009" y="0"/>
                  <a:pt x="27297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24221F"/>
              </a:solidFill>
            </a:endParaRPr>
          </a:p>
        </p:txBody>
      </p:sp>
      <p:sp>
        <p:nvSpPr>
          <p:cNvPr id="75" name="Freeform: Shape 28">
            <a:extLst>
              <a:ext uri="{FF2B5EF4-FFF2-40B4-BE49-F238E27FC236}">
                <a16:creationId xmlns:a16="http://schemas.microsoft.com/office/drawing/2014/main" id="{4724E400-A1B3-495E-8F00-5FFE74287E55}"/>
              </a:ext>
            </a:extLst>
          </p:cNvPr>
          <p:cNvSpPr/>
          <p:nvPr/>
        </p:nvSpPr>
        <p:spPr>
          <a:xfrm>
            <a:off x="11518496" y="2612413"/>
            <a:ext cx="279328" cy="253935"/>
          </a:xfrm>
          <a:custGeom>
            <a:avLst/>
            <a:gdLst>
              <a:gd name="connsiteX0" fmla="*/ 101580 w 279328"/>
              <a:gd name="connsiteY0" fmla="*/ 76181 h 253935"/>
              <a:gd name="connsiteX1" fmla="*/ 12699 w 279328"/>
              <a:gd name="connsiteY1" fmla="*/ 149187 h 253935"/>
              <a:gd name="connsiteX2" fmla="*/ 39300 w 279328"/>
              <a:gd name="connsiteY2" fmla="*/ 201126 h 253935"/>
              <a:gd name="connsiteX3" fmla="*/ 43516 w 279328"/>
              <a:gd name="connsiteY3" fmla="*/ 214469 h 253935"/>
              <a:gd name="connsiteX4" fmla="*/ 38239 w 279328"/>
              <a:gd name="connsiteY4" fmla="*/ 232950 h 253935"/>
              <a:gd name="connsiteX5" fmla="*/ 71423 w 279328"/>
              <a:gd name="connsiteY5" fmla="*/ 220183 h 253935"/>
              <a:gd name="connsiteX6" fmla="*/ 75988 w 279328"/>
              <a:gd name="connsiteY6" fmla="*/ 219348 h 253935"/>
              <a:gd name="connsiteX7" fmla="*/ 78703 w 279328"/>
              <a:gd name="connsiteY7" fmla="*/ 219642 h 253935"/>
              <a:gd name="connsiteX8" fmla="*/ 101580 w 279328"/>
              <a:gd name="connsiteY8" fmla="*/ 222193 h 253935"/>
              <a:gd name="connsiteX9" fmla="*/ 190447 w 279328"/>
              <a:gd name="connsiteY9" fmla="*/ 149187 h 253935"/>
              <a:gd name="connsiteX10" fmla="*/ 101580 w 279328"/>
              <a:gd name="connsiteY10" fmla="*/ 76181 h 253935"/>
              <a:gd name="connsiteX11" fmla="*/ 101580 w 279328"/>
              <a:gd name="connsiteY11" fmla="*/ 63484 h 253935"/>
              <a:gd name="connsiteX12" fmla="*/ 203146 w 279328"/>
              <a:gd name="connsiteY12" fmla="*/ 149187 h 253935"/>
              <a:gd name="connsiteX13" fmla="*/ 101580 w 279328"/>
              <a:gd name="connsiteY13" fmla="*/ 234890 h 253935"/>
              <a:gd name="connsiteX14" fmla="*/ 75988 w 279328"/>
              <a:gd name="connsiteY14" fmla="*/ 232045 h 253935"/>
              <a:gd name="connsiteX15" fmla="*/ 19049 w 279328"/>
              <a:gd name="connsiteY15" fmla="*/ 253935 h 253935"/>
              <a:gd name="connsiteX16" fmla="*/ 31321 w 279328"/>
              <a:gd name="connsiteY16" fmla="*/ 210990 h 253935"/>
              <a:gd name="connsiteX17" fmla="*/ 0 w 279328"/>
              <a:gd name="connsiteY17" fmla="*/ 149187 h 253935"/>
              <a:gd name="connsiteX18" fmla="*/ 101580 w 279328"/>
              <a:gd name="connsiteY18" fmla="*/ 63484 h 253935"/>
              <a:gd name="connsiteX19" fmla="*/ 177748 w 279328"/>
              <a:gd name="connsiteY19" fmla="*/ 0 h 253935"/>
              <a:gd name="connsiteX20" fmla="*/ 279328 w 279328"/>
              <a:gd name="connsiteY20" fmla="*/ 85703 h 253935"/>
              <a:gd name="connsiteX21" fmla="*/ 248007 w 279328"/>
              <a:gd name="connsiteY21" fmla="*/ 147506 h 253935"/>
              <a:gd name="connsiteX22" fmla="*/ 260279 w 279328"/>
              <a:gd name="connsiteY22" fmla="*/ 190451 h 253935"/>
              <a:gd name="connsiteX23" fmla="*/ 212225 w 279328"/>
              <a:gd name="connsiteY23" fmla="*/ 171971 h 253935"/>
              <a:gd name="connsiteX24" fmla="*/ 214837 w 279328"/>
              <a:gd name="connsiteY24" fmla="*/ 159368 h 253935"/>
              <a:gd name="connsiteX25" fmla="*/ 241089 w 279328"/>
              <a:gd name="connsiteY25" fmla="*/ 169466 h 253935"/>
              <a:gd name="connsiteX26" fmla="*/ 235799 w 279328"/>
              <a:gd name="connsiteY26" fmla="*/ 150986 h 253935"/>
              <a:gd name="connsiteX27" fmla="*/ 240028 w 279328"/>
              <a:gd name="connsiteY27" fmla="*/ 137631 h 253935"/>
              <a:gd name="connsiteX28" fmla="*/ 266629 w 279328"/>
              <a:gd name="connsiteY28" fmla="*/ 85703 h 253935"/>
              <a:gd name="connsiteX29" fmla="*/ 177748 w 279328"/>
              <a:gd name="connsiteY29" fmla="*/ 12697 h 253935"/>
              <a:gd name="connsiteX30" fmla="*/ 99679 w 279328"/>
              <a:gd name="connsiteY30" fmla="*/ 50858 h 253935"/>
              <a:gd name="connsiteX31" fmla="*/ 84380 w 279328"/>
              <a:gd name="connsiteY31" fmla="*/ 51986 h 253935"/>
              <a:gd name="connsiteX32" fmla="*/ 177748 w 279328"/>
              <a:gd name="connsiteY32" fmla="*/ 0 h 25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79328" h="253935">
                <a:moveTo>
                  <a:pt x="101580" y="76181"/>
                </a:moveTo>
                <a:cubicBezTo>
                  <a:pt x="52568" y="76181"/>
                  <a:pt x="12699" y="108934"/>
                  <a:pt x="12699" y="149187"/>
                </a:cubicBezTo>
                <a:cubicBezTo>
                  <a:pt x="12699" y="168796"/>
                  <a:pt x="22139" y="187230"/>
                  <a:pt x="39300" y="201126"/>
                </a:cubicBezTo>
                <a:cubicBezTo>
                  <a:pt x="43257" y="204324"/>
                  <a:pt x="44925" y="209579"/>
                  <a:pt x="43516" y="214469"/>
                </a:cubicBezTo>
                <a:lnTo>
                  <a:pt x="38239" y="232950"/>
                </a:lnTo>
                <a:lnTo>
                  <a:pt x="71423" y="220183"/>
                </a:lnTo>
                <a:cubicBezTo>
                  <a:pt x="72884" y="219630"/>
                  <a:pt x="74436" y="219348"/>
                  <a:pt x="75988" y="219348"/>
                </a:cubicBezTo>
                <a:cubicBezTo>
                  <a:pt x="76893" y="219348"/>
                  <a:pt x="77811" y="219442"/>
                  <a:pt x="78703" y="219642"/>
                </a:cubicBezTo>
                <a:cubicBezTo>
                  <a:pt x="86437" y="221335"/>
                  <a:pt x="94131" y="222193"/>
                  <a:pt x="101580" y="222193"/>
                </a:cubicBezTo>
                <a:cubicBezTo>
                  <a:pt x="150578" y="222193"/>
                  <a:pt x="190447" y="189440"/>
                  <a:pt x="190447" y="149187"/>
                </a:cubicBezTo>
                <a:cubicBezTo>
                  <a:pt x="190447" y="108934"/>
                  <a:pt x="150578" y="76181"/>
                  <a:pt x="101580" y="76181"/>
                </a:cubicBezTo>
                <a:close/>
                <a:moveTo>
                  <a:pt x="101580" y="63484"/>
                </a:moveTo>
                <a:cubicBezTo>
                  <a:pt x="157665" y="63484"/>
                  <a:pt x="203146" y="101856"/>
                  <a:pt x="203146" y="149187"/>
                </a:cubicBezTo>
                <a:cubicBezTo>
                  <a:pt x="203146" y="196518"/>
                  <a:pt x="157665" y="234890"/>
                  <a:pt x="101580" y="234890"/>
                </a:cubicBezTo>
                <a:cubicBezTo>
                  <a:pt x="92708" y="234890"/>
                  <a:pt x="84173" y="233844"/>
                  <a:pt x="75988" y="232045"/>
                </a:cubicBezTo>
                <a:lnTo>
                  <a:pt x="19049" y="253935"/>
                </a:lnTo>
                <a:lnTo>
                  <a:pt x="31321" y="210990"/>
                </a:lnTo>
                <a:cubicBezTo>
                  <a:pt x="12052" y="195389"/>
                  <a:pt x="0" y="173499"/>
                  <a:pt x="0" y="149187"/>
                </a:cubicBezTo>
                <a:cubicBezTo>
                  <a:pt x="0" y="101856"/>
                  <a:pt x="45481" y="63484"/>
                  <a:pt x="101580" y="63484"/>
                </a:cubicBezTo>
                <a:close/>
                <a:moveTo>
                  <a:pt x="177748" y="0"/>
                </a:moveTo>
                <a:cubicBezTo>
                  <a:pt x="233860" y="0"/>
                  <a:pt x="279328" y="38373"/>
                  <a:pt x="279328" y="85703"/>
                </a:cubicBezTo>
                <a:cubicBezTo>
                  <a:pt x="279328" y="110015"/>
                  <a:pt x="267288" y="131905"/>
                  <a:pt x="248007" y="147506"/>
                </a:cubicBezTo>
                <a:lnTo>
                  <a:pt x="260279" y="190451"/>
                </a:lnTo>
                <a:lnTo>
                  <a:pt x="212225" y="171971"/>
                </a:lnTo>
                <a:cubicBezTo>
                  <a:pt x="213376" y="167856"/>
                  <a:pt x="214320" y="163671"/>
                  <a:pt x="214837" y="159368"/>
                </a:cubicBezTo>
                <a:lnTo>
                  <a:pt x="241089" y="169466"/>
                </a:lnTo>
                <a:lnTo>
                  <a:pt x="235799" y="150986"/>
                </a:lnTo>
                <a:cubicBezTo>
                  <a:pt x="234403" y="146107"/>
                  <a:pt x="236071" y="140840"/>
                  <a:pt x="240028" y="137631"/>
                </a:cubicBezTo>
                <a:cubicBezTo>
                  <a:pt x="257189" y="123746"/>
                  <a:pt x="266629" y="105313"/>
                  <a:pt x="266629" y="85703"/>
                </a:cubicBezTo>
                <a:cubicBezTo>
                  <a:pt x="266629" y="45450"/>
                  <a:pt x="226760" y="12697"/>
                  <a:pt x="177748" y="12697"/>
                </a:cubicBezTo>
                <a:cubicBezTo>
                  <a:pt x="144100" y="12697"/>
                  <a:pt x="114770" y="28145"/>
                  <a:pt x="99679" y="50858"/>
                </a:cubicBezTo>
                <a:cubicBezTo>
                  <a:pt x="94480" y="50928"/>
                  <a:pt x="89385" y="51340"/>
                  <a:pt x="84380" y="51986"/>
                </a:cubicBezTo>
                <a:cubicBezTo>
                  <a:pt x="99899" y="21408"/>
                  <a:pt x="135862" y="0"/>
                  <a:pt x="1777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24221F"/>
              </a:solidFill>
            </a:endParaRPr>
          </a:p>
        </p:txBody>
      </p:sp>
      <p:sp>
        <p:nvSpPr>
          <p:cNvPr id="76" name="Freeform: Shape 29">
            <a:extLst>
              <a:ext uri="{FF2B5EF4-FFF2-40B4-BE49-F238E27FC236}">
                <a16:creationId xmlns:a16="http://schemas.microsoft.com/office/drawing/2014/main" id="{059CD1A4-9C12-4756-BD9B-9C174FC0EDB0}"/>
              </a:ext>
            </a:extLst>
          </p:cNvPr>
          <p:cNvSpPr/>
          <p:nvPr/>
        </p:nvSpPr>
        <p:spPr>
          <a:xfrm>
            <a:off x="11491323" y="3017898"/>
            <a:ext cx="279328" cy="279328"/>
          </a:xfrm>
          <a:custGeom>
            <a:avLst/>
            <a:gdLst>
              <a:gd name="connsiteX0" fmla="*/ 228545 w 279328"/>
              <a:gd name="connsiteY0" fmla="*/ 0 h 279328"/>
              <a:gd name="connsiteX1" fmla="*/ 279328 w 279328"/>
              <a:gd name="connsiteY1" fmla="*/ 50784 h 279328"/>
              <a:gd name="connsiteX2" fmla="*/ 264443 w 279328"/>
              <a:gd name="connsiteY2" fmla="*/ 86695 h 279328"/>
              <a:gd name="connsiteX3" fmla="*/ 93045 w 279328"/>
              <a:gd name="connsiteY3" fmla="*/ 258107 h 279328"/>
              <a:gd name="connsiteX4" fmla="*/ 0 w 279328"/>
              <a:gd name="connsiteY4" fmla="*/ 279328 h 279328"/>
              <a:gd name="connsiteX5" fmla="*/ 21221 w 279328"/>
              <a:gd name="connsiteY5" fmla="*/ 186283 h 279328"/>
              <a:gd name="connsiteX6" fmla="*/ 192633 w 279328"/>
              <a:gd name="connsiteY6" fmla="*/ 14885 h 279328"/>
              <a:gd name="connsiteX7" fmla="*/ 228545 w 279328"/>
              <a:gd name="connsiteY7" fmla="*/ 0 h 279328"/>
              <a:gd name="connsiteX8" fmla="*/ 228545 w 279328"/>
              <a:gd name="connsiteY8" fmla="*/ 12699 h 279328"/>
              <a:gd name="connsiteX9" fmla="*/ 201608 w 279328"/>
              <a:gd name="connsiteY9" fmla="*/ 23859 h 279328"/>
              <a:gd name="connsiteX10" fmla="*/ 187059 w 279328"/>
              <a:gd name="connsiteY10" fmla="*/ 38408 h 279328"/>
              <a:gd name="connsiteX11" fmla="*/ 240920 w 279328"/>
              <a:gd name="connsiteY11" fmla="*/ 92282 h 279328"/>
              <a:gd name="connsiteX12" fmla="*/ 255469 w 279328"/>
              <a:gd name="connsiteY12" fmla="*/ 77721 h 279328"/>
              <a:gd name="connsiteX13" fmla="*/ 266629 w 279328"/>
              <a:gd name="connsiteY13" fmla="*/ 50784 h 279328"/>
              <a:gd name="connsiteX14" fmla="*/ 228545 w 279328"/>
              <a:gd name="connsiteY14" fmla="*/ 12699 h 279328"/>
              <a:gd name="connsiteX15" fmla="*/ 178072 w 279328"/>
              <a:gd name="connsiteY15" fmla="*/ 47395 h 279328"/>
              <a:gd name="connsiteX16" fmla="*/ 41356 w 279328"/>
              <a:gd name="connsiteY16" fmla="*/ 184098 h 279328"/>
              <a:gd name="connsiteX17" fmla="*/ 88881 w 279328"/>
              <a:gd name="connsiteY17" fmla="*/ 184098 h 279328"/>
              <a:gd name="connsiteX18" fmla="*/ 95230 w 279328"/>
              <a:gd name="connsiteY18" fmla="*/ 190448 h 279328"/>
              <a:gd name="connsiteX19" fmla="*/ 95230 w 279328"/>
              <a:gd name="connsiteY19" fmla="*/ 237972 h 279328"/>
              <a:gd name="connsiteX20" fmla="*/ 231933 w 279328"/>
              <a:gd name="connsiteY20" fmla="*/ 101257 h 279328"/>
              <a:gd name="connsiteX21" fmla="*/ 178072 w 279328"/>
              <a:gd name="connsiteY21" fmla="*/ 47395 h 279328"/>
              <a:gd name="connsiteX22" fmla="*/ 33080 w 279328"/>
              <a:gd name="connsiteY22" fmla="*/ 196797 h 279328"/>
              <a:gd name="connsiteX23" fmla="*/ 22695 w 279328"/>
              <a:gd name="connsiteY23" fmla="*/ 241244 h 279328"/>
              <a:gd name="connsiteX24" fmla="*/ 38084 w 279328"/>
              <a:gd name="connsiteY24" fmla="*/ 241244 h 279328"/>
              <a:gd name="connsiteX25" fmla="*/ 38084 w 279328"/>
              <a:gd name="connsiteY25" fmla="*/ 256633 h 279328"/>
              <a:gd name="connsiteX26" fmla="*/ 82531 w 279328"/>
              <a:gd name="connsiteY26" fmla="*/ 246248 h 279328"/>
              <a:gd name="connsiteX27" fmla="*/ 82531 w 279328"/>
              <a:gd name="connsiteY27" fmla="*/ 196797 h 279328"/>
              <a:gd name="connsiteX28" fmla="*/ 33080 w 279328"/>
              <a:gd name="connsiteY28" fmla="*/ 196797 h 27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9328" h="279328">
                <a:moveTo>
                  <a:pt x="228545" y="0"/>
                </a:moveTo>
                <a:cubicBezTo>
                  <a:pt x="256594" y="0"/>
                  <a:pt x="279328" y="22734"/>
                  <a:pt x="279328" y="50784"/>
                </a:cubicBezTo>
                <a:cubicBezTo>
                  <a:pt x="279328" y="64815"/>
                  <a:pt x="273638" y="77514"/>
                  <a:pt x="264443" y="86695"/>
                </a:cubicBezTo>
                <a:lnTo>
                  <a:pt x="93045" y="258107"/>
                </a:lnTo>
                <a:lnTo>
                  <a:pt x="0" y="279328"/>
                </a:lnTo>
                <a:lnTo>
                  <a:pt x="21221" y="186283"/>
                </a:lnTo>
                <a:lnTo>
                  <a:pt x="192633" y="14885"/>
                </a:lnTo>
                <a:cubicBezTo>
                  <a:pt x="201814" y="5677"/>
                  <a:pt x="214514" y="0"/>
                  <a:pt x="228545" y="0"/>
                </a:cubicBezTo>
                <a:close/>
                <a:moveTo>
                  <a:pt x="228545" y="12699"/>
                </a:moveTo>
                <a:cubicBezTo>
                  <a:pt x="211966" y="12699"/>
                  <a:pt x="201608" y="23859"/>
                  <a:pt x="201608" y="23859"/>
                </a:cubicBezTo>
                <a:lnTo>
                  <a:pt x="187059" y="38408"/>
                </a:lnTo>
                <a:lnTo>
                  <a:pt x="240920" y="92282"/>
                </a:lnTo>
                <a:lnTo>
                  <a:pt x="255469" y="77721"/>
                </a:lnTo>
                <a:cubicBezTo>
                  <a:pt x="262361" y="70828"/>
                  <a:pt x="266629" y="61310"/>
                  <a:pt x="266629" y="50784"/>
                </a:cubicBezTo>
                <a:cubicBezTo>
                  <a:pt x="266629" y="29743"/>
                  <a:pt x="249585" y="12699"/>
                  <a:pt x="228545" y="12699"/>
                </a:cubicBezTo>
                <a:close/>
                <a:moveTo>
                  <a:pt x="178072" y="47395"/>
                </a:moveTo>
                <a:lnTo>
                  <a:pt x="41356" y="184098"/>
                </a:lnTo>
                <a:lnTo>
                  <a:pt x="88881" y="184098"/>
                </a:lnTo>
                <a:cubicBezTo>
                  <a:pt x="92385" y="184098"/>
                  <a:pt x="95230" y="186943"/>
                  <a:pt x="95230" y="190448"/>
                </a:cubicBezTo>
                <a:lnTo>
                  <a:pt x="95230" y="237972"/>
                </a:lnTo>
                <a:cubicBezTo>
                  <a:pt x="95230" y="237972"/>
                  <a:pt x="231933" y="101257"/>
                  <a:pt x="231933" y="101257"/>
                </a:cubicBezTo>
                <a:lnTo>
                  <a:pt x="178072" y="47395"/>
                </a:lnTo>
                <a:close/>
                <a:moveTo>
                  <a:pt x="33080" y="196797"/>
                </a:moveTo>
                <a:lnTo>
                  <a:pt x="22695" y="241244"/>
                </a:lnTo>
                <a:lnTo>
                  <a:pt x="38084" y="241244"/>
                </a:lnTo>
                <a:lnTo>
                  <a:pt x="38084" y="256633"/>
                </a:lnTo>
                <a:lnTo>
                  <a:pt x="82531" y="246248"/>
                </a:lnTo>
                <a:cubicBezTo>
                  <a:pt x="82531" y="246248"/>
                  <a:pt x="82531" y="196797"/>
                  <a:pt x="82531" y="196797"/>
                </a:cubicBezTo>
                <a:lnTo>
                  <a:pt x="33080" y="1967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24221F"/>
              </a:solidFill>
            </a:endParaRPr>
          </a:p>
        </p:txBody>
      </p:sp>
      <p:sp>
        <p:nvSpPr>
          <p:cNvPr id="77" name="Text Placeholder 5">
            <a:extLst>
              <a:ext uri="{FF2B5EF4-FFF2-40B4-BE49-F238E27FC236}">
                <a16:creationId xmlns:a16="http://schemas.microsoft.com/office/drawing/2014/main" id="{A0695340-D9D3-42FB-8471-906951955A1B}"/>
              </a:ext>
            </a:extLst>
          </p:cNvPr>
          <p:cNvSpPr txBox="1">
            <a:spLocks/>
          </p:cNvSpPr>
          <p:nvPr/>
        </p:nvSpPr>
        <p:spPr>
          <a:xfrm>
            <a:off x="7968208" y="279606"/>
            <a:ext cx="3425825" cy="1008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cap="all" spc="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Transports thevenet</a:t>
            </a:r>
          </a:p>
          <a:p>
            <a:pPr marL="0" indent="0" algn="r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u="sng" cap="all" spc="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Transports </a:t>
            </a:r>
            <a:r>
              <a:rPr lang="en-US" sz="1200" u="sng" cap="all" spc="2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routiers</a:t>
            </a:r>
            <a:r>
              <a:rPr lang="en-US" sz="1200" u="sng" cap="all" spc="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 de fret </a:t>
            </a:r>
            <a:r>
              <a:rPr lang="en-US" sz="1200" u="sng" cap="all" spc="2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interurbains</a:t>
            </a:r>
            <a:endParaRPr lang="en-US" sz="1200" u="sng" cap="all" spc="2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045CA8DE-6D24-48E3-B36F-72CCBB16C498}"/>
              </a:ext>
            </a:extLst>
          </p:cNvPr>
          <p:cNvSpPr txBox="1">
            <a:spLocks/>
          </p:cNvSpPr>
          <p:nvPr/>
        </p:nvSpPr>
        <p:spPr>
          <a:xfrm>
            <a:off x="7238102" y="1596624"/>
            <a:ext cx="4001889" cy="21864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+mj-lt"/>
                <a:ea typeface="Roboto" panose="02000000000000000000" pitchFamily="2" charset="0"/>
              </a:rPr>
              <a:t>www.transports-thevenet.com</a:t>
            </a:r>
          </a:p>
          <a:p>
            <a:pPr marL="0" indent="0" algn="r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+mj-lt"/>
                <a:ea typeface="Roboto" panose="02000000000000000000" pitchFamily="2" charset="0"/>
              </a:rPr>
              <a:t>Rue des </a:t>
            </a:r>
            <a:r>
              <a:rPr lang="en-US" sz="1400" dirty="0" err="1">
                <a:latin typeface="+mj-lt"/>
                <a:ea typeface="Roboto" panose="02000000000000000000" pitchFamily="2" charset="0"/>
              </a:rPr>
              <a:t>Landelles</a:t>
            </a:r>
            <a:r>
              <a:rPr lang="en-US" sz="1400" dirty="0">
                <a:latin typeface="+mj-lt"/>
                <a:ea typeface="Roboto" panose="02000000000000000000" pitchFamily="2" charset="0"/>
              </a:rPr>
              <a:t>, 03260, Magnet (FR) </a:t>
            </a:r>
          </a:p>
          <a:p>
            <a:pPr marL="0" indent="0" algn="r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+mj-lt"/>
                <a:ea typeface="Roboto" panose="02000000000000000000" pitchFamily="2" charset="0"/>
              </a:rPr>
              <a:t>04 70 30 15 70</a:t>
            </a:r>
          </a:p>
          <a:p>
            <a:pPr marL="0" indent="0" algn="r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u="sng" dirty="0">
                <a:latin typeface="+mj-lt"/>
                <a:ea typeface="Roboto" panose="02000000000000000000" pitchFamily="2" charset="0"/>
              </a:rPr>
              <a:t>contact@transports-thevenet.com</a:t>
            </a:r>
          </a:p>
          <a:p>
            <a:pPr marL="0" indent="0" algn="r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u="sng" dirty="0">
              <a:latin typeface="+mj-lt"/>
              <a:ea typeface="Roboto" panose="02000000000000000000" pitchFamily="2" charset="0"/>
            </a:endParaRPr>
          </a:p>
        </p:txBody>
      </p:sp>
      <p:pic>
        <p:nvPicPr>
          <p:cNvPr id="79" name="Image 78">
            <a:extLst>
              <a:ext uri="{FF2B5EF4-FFF2-40B4-BE49-F238E27FC236}">
                <a16:creationId xmlns:a16="http://schemas.microsoft.com/office/drawing/2014/main" id="{EDAF48F7-31F9-484C-B76B-A0B86F3B39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8" b="94905" l="7925" r="89973">
                        <a14:foregroundMark x1="30674" y1="52608" x2="69865" y2="56773"/>
                        <a14:foregroundMark x1="38922" y1="84998" x2="40809" y2="56490"/>
                        <a14:backgroundMark x1="40701" y1="49454" x2="40970" y2="49211"/>
                        <a14:backgroundMark x1="16564" y1="17051" x2="57669" y2="377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956" y="-165241"/>
            <a:ext cx="677307" cy="903076"/>
          </a:xfrm>
          <a:prstGeom prst="rect">
            <a:avLst/>
          </a:prstGeom>
        </p:spPr>
      </p:pic>
      <p:sp>
        <p:nvSpPr>
          <p:cNvPr id="80" name="Freeform: Shape 26">
            <a:extLst>
              <a:ext uri="{FF2B5EF4-FFF2-40B4-BE49-F238E27FC236}">
                <a16:creationId xmlns:a16="http://schemas.microsoft.com/office/drawing/2014/main" id="{75AAFA5F-7311-4ECB-BD8D-5CBFE50F3BE1}"/>
              </a:ext>
            </a:extLst>
          </p:cNvPr>
          <p:cNvSpPr/>
          <p:nvPr/>
        </p:nvSpPr>
        <p:spPr>
          <a:xfrm>
            <a:off x="288332" y="489617"/>
            <a:ext cx="279328" cy="279328"/>
          </a:xfrm>
          <a:custGeom>
            <a:avLst/>
            <a:gdLst>
              <a:gd name="connsiteX0" fmla="*/ 139664 w 279328"/>
              <a:gd name="connsiteY0" fmla="*/ 0 h 279328"/>
              <a:gd name="connsiteX1" fmla="*/ 279328 w 279328"/>
              <a:gd name="connsiteY1" fmla="*/ 139664 h 279328"/>
              <a:gd name="connsiteX2" fmla="*/ 139664 w 279328"/>
              <a:gd name="connsiteY2" fmla="*/ 279328 h 279328"/>
              <a:gd name="connsiteX3" fmla="*/ 0 w 279328"/>
              <a:gd name="connsiteY3" fmla="*/ 139664 h 279328"/>
              <a:gd name="connsiteX4" fmla="*/ 139664 w 279328"/>
              <a:gd name="connsiteY4" fmla="*/ 0 h 279328"/>
              <a:gd name="connsiteX5" fmla="*/ 139664 w 279328"/>
              <a:gd name="connsiteY5" fmla="*/ 12699 h 279328"/>
              <a:gd name="connsiteX6" fmla="*/ 12699 w 279328"/>
              <a:gd name="connsiteY6" fmla="*/ 139664 h 279328"/>
              <a:gd name="connsiteX7" fmla="*/ 47757 w 279328"/>
              <a:gd name="connsiteY7" fmla="*/ 227109 h 279328"/>
              <a:gd name="connsiteX8" fmla="*/ 96032 w 279328"/>
              <a:gd name="connsiteY8" fmla="*/ 196875 h 279328"/>
              <a:gd name="connsiteX9" fmla="*/ 109985 w 279328"/>
              <a:gd name="connsiteY9" fmla="*/ 166627 h 279328"/>
              <a:gd name="connsiteX10" fmla="*/ 105071 w 279328"/>
              <a:gd name="connsiteY10" fmla="*/ 157122 h 279328"/>
              <a:gd name="connsiteX11" fmla="*/ 88881 w 279328"/>
              <a:gd name="connsiteY11" fmla="*/ 93446 h 279328"/>
              <a:gd name="connsiteX12" fmla="*/ 133146 w 279328"/>
              <a:gd name="connsiteY12" fmla="*/ 42921 h 279328"/>
              <a:gd name="connsiteX13" fmla="*/ 147876 w 279328"/>
              <a:gd name="connsiteY13" fmla="*/ 40360 h 279328"/>
              <a:gd name="connsiteX14" fmla="*/ 159178 w 279328"/>
              <a:gd name="connsiteY14" fmla="*/ 38162 h 279328"/>
              <a:gd name="connsiteX15" fmla="*/ 196603 w 279328"/>
              <a:gd name="connsiteY15" fmla="*/ 95023 h 279328"/>
              <a:gd name="connsiteX16" fmla="*/ 182559 w 279328"/>
              <a:gd name="connsiteY16" fmla="*/ 155544 h 279328"/>
              <a:gd name="connsiteX17" fmla="*/ 176507 w 279328"/>
              <a:gd name="connsiteY17" fmla="*/ 166873 h 279328"/>
              <a:gd name="connsiteX18" fmla="*/ 174464 w 279328"/>
              <a:gd name="connsiteY18" fmla="*/ 181783 h 279328"/>
              <a:gd name="connsiteX19" fmla="*/ 195491 w 279328"/>
              <a:gd name="connsiteY19" fmla="*/ 199319 h 279328"/>
              <a:gd name="connsiteX20" fmla="*/ 232230 w 279328"/>
              <a:gd name="connsiteY20" fmla="*/ 226372 h 279328"/>
              <a:gd name="connsiteX21" fmla="*/ 266629 w 279328"/>
              <a:gd name="connsiteY21" fmla="*/ 139664 h 279328"/>
              <a:gd name="connsiteX22" fmla="*/ 139664 w 279328"/>
              <a:gd name="connsiteY22" fmla="*/ 12699 h 279328"/>
              <a:gd name="connsiteX23" fmla="*/ 159178 w 279328"/>
              <a:gd name="connsiteY23" fmla="*/ 50861 h 279328"/>
              <a:gd name="connsiteX24" fmla="*/ 152117 w 279328"/>
              <a:gd name="connsiteY24" fmla="*/ 52335 h 279328"/>
              <a:gd name="connsiteX25" fmla="*/ 133353 w 279328"/>
              <a:gd name="connsiteY25" fmla="*/ 55607 h 279328"/>
              <a:gd name="connsiteX26" fmla="*/ 101580 w 279328"/>
              <a:gd name="connsiteY26" fmla="*/ 93446 h 279328"/>
              <a:gd name="connsiteX27" fmla="*/ 116180 w 279328"/>
              <a:gd name="connsiteY27" fmla="*/ 150966 h 279328"/>
              <a:gd name="connsiteX28" fmla="*/ 121598 w 279328"/>
              <a:gd name="connsiteY28" fmla="*/ 161506 h 279328"/>
              <a:gd name="connsiteX29" fmla="*/ 101166 w 279328"/>
              <a:gd name="connsiteY29" fmla="*/ 208487 h 279328"/>
              <a:gd name="connsiteX30" fmla="*/ 56991 w 279328"/>
              <a:gd name="connsiteY30" fmla="*/ 235903 h 279328"/>
              <a:gd name="connsiteX31" fmla="*/ 139664 w 279328"/>
              <a:gd name="connsiteY31" fmla="*/ 266629 h 279328"/>
              <a:gd name="connsiteX32" fmla="*/ 223087 w 279328"/>
              <a:gd name="connsiteY32" fmla="*/ 235217 h 279328"/>
              <a:gd name="connsiteX33" fmla="*/ 190047 w 279328"/>
              <a:gd name="connsiteY33" fmla="*/ 210815 h 279328"/>
              <a:gd name="connsiteX34" fmla="*/ 162489 w 279328"/>
              <a:gd name="connsiteY34" fmla="*/ 185960 h 279328"/>
              <a:gd name="connsiteX35" fmla="*/ 165114 w 279328"/>
              <a:gd name="connsiteY35" fmla="*/ 161260 h 279328"/>
              <a:gd name="connsiteX36" fmla="*/ 171489 w 279328"/>
              <a:gd name="connsiteY36" fmla="*/ 149337 h 279328"/>
              <a:gd name="connsiteX37" fmla="*/ 183904 w 279328"/>
              <a:gd name="connsiteY37" fmla="*/ 95023 h 279328"/>
              <a:gd name="connsiteX38" fmla="*/ 159178 w 279328"/>
              <a:gd name="connsiteY38" fmla="*/ 50861 h 27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79328" h="279328">
                <a:moveTo>
                  <a:pt x="139664" y="0"/>
                </a:moveTo>
                <a:cubicBezTo>
                  <a:pt x="216803" y="0"/>
                  <a:pt x="279328" y="62526"/>
                  <a:pt x="279328" y="139664"/>
                </a:cubicBezTo>
                <a:cubicBezTo>
                  <a:pt x="279328" y="216790"/>
                  <a:pt x="216803" y="279328"/>
                  <a:pt x="139664" y="279328"/>
                </a:cubicBezTo>
                <a:cubicBezTo>
                  <a:pt x="62526" y="279328"/>
                  <a:pt x="0" y="216790"/>
                  <a:pt x="0" y="139664"/>
                </a:cubicBezTo>
                <a:cubicBezTo>
                  <a:pt x="0" y="62526"/>
                  <a:pt x="62526" y="0"/>
                  <a:pt x="139664" y="0"/>
                </a:cubicBezTo>
                <a:close/>
                <a:moveTo>
                  <a:pt x="139664" y="12699"/>
                </a:moveTo>
                <a:cubicBezTo>
                  <a:pt x="69535" y="12699"/>
                  <a:pt x="12699" y="69535"/>
                  <a:pt x="12699" y="139664"/>
                </a:cubicBezTo>
                <a:cubicBezTo>
                  <a:pt x="12699" y="173584"/>
                  <a:pt x="26084" y="204323"/>
                  <a:pt x="47757" y="227109"/>
                </a:cubicBezTo>
                <a:cubicBezTo>
                  <a:pt x="67090" y="210104"/>
                  <a:pt x="76363" y="205578"/>
                  <a:pt x="96032" y="196875"/>
                </a:cubicBezTo>
                <a:cubicBezTo>
                  <a:pt x="111615" y="190008"/>
                  <a:pt x="116038" y="180386"/>
                  <a:pt x="109985" y="166627"/>
                </a:cubicBezTo>
                <a:cubicBezTo>
                  <a:pt x="108615" y="163523"/>
                  <a:pt x="106895" y="160407"/>
                  <a:pt x="105071" y="157122"/>
                </a:cubicBezTo>
                <a:cubicBezTo>
                  <a:pt x="97946" y="144268"/>
                  <a:pt x="88881" y="128271"/>
                  <a:pt x="88881" y="93446"/>
                </a:cubicBezTo>
                <a:cubicBezTo>
                  <a:pt x="88881" y="43645"/>
                  <a:pt x="118844" y="43154"/>
                  <a:pt x="133146" y="42921"/>
                </a:cubicBezTo>
                <a:cubicBezTo>
                  <a:pt x="141048" y="42792"/>
                  <a:pt x="144513" y="41550"/>
                  <a:pt x="147876" y="40360"/>
                </a:cubicBezTo>
                <a:cubicBezTo>
                  <a:pt x="150941" y="39274"/>
                  <a:pt x="154109" y="38162"/>
                  <a:pt x="159178" y="38162"/>
                </a:cubicBezTo>
                <a:cubicBezTo>
                  <a:pt x="165360" y="38162"/>
                  <a:pt x="196603" y="40891"/>
                  <a:pt x="196603" y="95023"/>
                </a:cubicBezTo>
                <a:cubicBezTo>
                  <a:pt x="196603" y="131194"/>
                  <a:pt x="190486" y="141397"/>
                  <a:pt x="182559" y="155544"/>
                </a:cubicBezTo>
                <a:cubicBezTo>
                  <a:pt x="180684" y="158881"/>
                  <a:pt x="178654" y="162515"/>
                  <a:pt x="176507" y="166873"/>
                </a:cubicBezTo>
                <a:cubicBezTo>
                  <a:pt x="173649" y="172653"/>
                  <a:pt x="172989" y="177529"/>
                  <a:pt x="174464" y="181783"/>
                </a:cubicBezTo>
                <a:cubicBezTo>
                  <a:pt x="176610" y="187913"/>
                  <a:pt x="183490" y="193655"/>
                  <a:pt x="195491" y="199319"/>
                </a:cubicBezTo>
                <a:cubicBezTo>
                  <a:pt x="210039" y="206198"/>
                  <a:pt x="224652" y="219117"/>
                  <a:pt x="232230" y="226372"/>
                </a:cubicBezTo>
                <a:cubicBezTo>
                  <a:pt x="253503" y="203664"/>
                  <a:pt x="266629" y="173222"/>
                  <a:pt x="266629" y="139664"/>
                </a:cubicBezTo>
                <a:cubicBezTo>
                  <a:pt x="266629" y="69535"/>
                  <a:pt x="209793" y="12699"/>
                  <a:pt x="139664" y="12699"/>
                </a:cubicBezTo>
                <a:close/>
                <a:moveTo>
                  <a:pt x="159178" y="50861"/>
                </a:moveTo>
                <a:cubicBezTo>
                  <a:pt x="156294" y="50861"/>
                  <a:pt x="154717" y="51404"/>
                  <a:pt x="152117" y="52335"/>
                </a:cubicBezTo>
                <a:cubicBezTo>
                  <a:pt x="148212" y="53719"/>
                  <a:pt x="143337" y="55439"/>
                  <a:pt x="133353" y="55607"/>
                </a:cubicBezTo>
                <a:cubicBezTo>
                  <a:pt x="119283" y="55840"/>
                  <a:pt x="101580" y="56137"/>
                  <a:pt x="101580" y="93446"/>
                </a:cubicBezTo>
                <a:cubicBezTo>
                  <a:pt x="101580" y="124986"/>
                  <a:pt x="109416" y="138785"/>
                  <a:pt x="116180" y="150966"/>
                </a:cubicBezTo>
                <a:cubicBezTo>
                  <a:pt x="118145" y="154523"/>
                  <a:pt x="119995" y="157872"/>
                  <a:pt x="121598" y="161506"/>
                </a:cubicBezTo>
                <a:cubicBezTo>
                  <a:pt x="130495" y="181705"/>
                  <a:pt x="123047" y="198827"/>
                  <a:pt x="101166" y="208487"/>
                </a:cubicBezTo>
                <a:cubicBezTo>
                  <a:pt x="82272" y="216828"/>
                  <a:pt x="74100" y="220928"/>
                  <a:pt x="56991" y="235903"/>
                </a:cubicBezTo>
                <a:cubicBezTo>
                  <a:pt x="79208" y="255016"/>
                  <a:pt x="108059" y="266629"/>
                  <a:pt x="139664" y="266629"/>
                </a:cubicBezTo>
                <a:cubicBezTo>
                  <a:pt x="171632" y="266629"/>
                  <a:pt x="200767" y="254719"/>
                  <a:pt x="223087" y="235217"/>
                </a:cubicBezTo>
                <a:cubicBezTo>
                  <a:pt x="215962" y="228467"/>
                  <a:pt x="202707" y="216790"/>
                  <a:pt x="190047" y="210815"/>
                </a:cubicBezTo>
                <a:cubicBezTo>
                  <a:pt x="174606" y="203509"/>
                  <a:pt x="165851" y="195607"/>
                  <a:pt x="162489" y="185960"/>
                </a:cubicBezTo>
                <a:cubicBezTo>
                  <a:pt x="159864" y="178434"/>
                  <a:pt x="160743" y="170119"/>
                  <a:pt x="165114" y="161260"/>
                </a:cubicBezTo>
                <a:cubicBezTo>
                  <a:pt x="167377" y="156669"/>
                  <a:pt x="169511" y="152855"/>
                  <a:pt x="171489" y="149337"/>
                </a:cubicBezTo>
                <a:cubicBezTo>
                  <a:pt x="178977" y="135953"/>
                  <a:pt x="183904" y="127870"/>
                  <a:pt x="183904" y="95023"/>
                </a:cubicBezTo>
                <a:cubicBezTo>
                  <a:pt x="183904" y="62461"/>
                  <a:pt x="170933" y="50861"/>
                  <a:pt x="159178" y="5086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24221F"/>
              </a:solidFill>
            </a:endParaRPr>
          </a:p>
        </p:txBody>
      </p:sp>
      <p:sp>
        <p:nvSpPr>
          <p:cNvPr id="82" name="Freeform: Shape 29">
            <a:extLst>
              <a:ext uri="{FF2B5EF4-FFF2-40B4-BE49-F238E27FC236}">
                <a16:creationId xmlns:a16="http://schemas.microsoft.com/office/drawing/2014/main" id="{50B27D57-9A70-4B61-B7A2-830B4E483AC9}"/>
              </a:ext>
            </a:extLst>
          </p:cNvPr>
          <p:cNvSpPr/>
          <p:nvPr/>
        </p:nvSpPr>
        <p:spPr>
          <a:xfrm>
            <a:off x="306183" y="2136509"/>
            <a:ext cx="279328" cy="279328"/>
          </a:xfrm>
          <a:custGeom>
            <a:avLst/>
            <a:gdLst>
              <a:gd name="connsiteX0" fmla="*/ 228545 w 279328"/>
              <a:gd name="connsiteY0" fmla="*/ 0 h 279328"/>
              <a:gd name="connsiteX1" fmla="*/ 279328 w 279328"/>
              <a:gd name="connsiteY1" fmla="*/ 50784 h 279328"/>
              <a:gd name="connsiteX2" fmla="*/ 264443 w 279328"/>
              <a:gd name="connsiteY2" fmla="*/ 86695 h 279328"/>
              <a:gd name="connsiteX3" fmla="*/ 93045 w 279328"/>
              <a:gd name="connsiteY3" fmla="*/ 258107 h 279328"/>
              <a:gd name="connsiteX4" fmla="*/ 0 w 279328"/>
              <a:gd name="connsiteY4" fmla="*/ 279328 h 279328"/>
              <a:gd name="connsiteX5" fmla="*/ 21221 w 279328"/>
              <a:gd name="connsiteY5" fmla="*/ 186283 h 279328"/>
              <a:gd name="connsiteX6" fmla="*/ 192633 w 279328"/>
              <a:gd name="connsiteY6" fmla="*/ 14885 h 279328"/>
              <a:gd name="connsiteX7" fmla="*/ 228545 w 279328"/>
              <a:gd name="connsiteY7" fmla="*/ 0 h 279328"/>
              <a:gd name="connsiteX8" fmla="*/ 228545 w 279328"/>
              <a:gd name="connsiteY8" fmla="*/ 12699 h 279328"/>
              <a:gd name="connsiteX9" fmla="*/ 201608 w 279328"/>
              <a:gd name="connsiteY9" fmla="*/ 23859 h 279328"/>
              <a:gd name="connsiteX10" fmla="*/ 187059 w 279328"/>
              <a:gd name="connsiteY10" fmla="*/ 38408 h 279328"/>
              <a:gd name="connsiteX11" fmla="*/ 240920 w 279328"/>
              <a:gd name="connsiteY11" fmla="*/ 92282 h 279328"/>
              <a:gd name="connsiteX12" fmla="*/ 255469 w 279328"/>
              <a:gd name="connsiteY12" fmla="*/ 77721 h 279328"/>
              <a:gd name="connsiteX13" fmla="*/ 266629 w 279328"/>
              <a:gd name="connsiteY13" fmla="*/ 50784 h 279328"/>
              <a:gd name="connsiteX14" fmla="*/ 228545 w 279328"/>
              <a:gd name="connsiteY14" fmla="*/ 12699 h 279328"/>
              <a:gd name="connsiteX15" fmla="*/ 178072 w 279328"/>
              <a:gd name="connsiteY15" fmla="*/ 47395 h 279328"/>
              <a:gd name="connsiteX16" fmla="*/ 41356 w 279328"/>
              <a:gd name="connsiteY16" fmla="*/ 184098 h 279328"/>
              <a:gd name="connsiteX17" fmla="*/ 88881 w 279328"/>
              <a:gd name="connsiteY17" fmla="*/ 184098 h 279328"/>
              <a:gd name="connsiteX18" fmla="*/ 95230 w 279328"/>
              <a:gd name="connsiteY18" fmla="*/ 190448 h 279328"/>
              <a:gd name="connsiteX19" fmla="*/ 95230 w 279328"/>
              <a:gd name="connsiteY19" fmla="*/ 237972 h 279328"/>
              <a:gd name="connsiteX20" fmla="*/ 231933 w 279328"/>
              <a:gd name="connsiteY20" fmla="*/ 101257 h 279328"/>
              <a:gd name="connsiteX21" fmla="*/ 178072 w 279328"/>
              <a:gd name="connsiteY21" fmla="*/ 47395 h 279328"/>
              <a:gd name="connsiteX22" fmla="*/ 33080 w 279328"/>
              <a:gd name="connsiteY22" fmla="*/ 196797 h 279328"/>
              <a:gd name="connsiteX23" fmla="*/ 22695 w 279328"/>
              <a:gd name="connsiteY23" fmla="*/ 241244 h 279328"/>
              <a:gd name="connsiteX24" fmla="*/ 38084 w 279328"/>
              <a:gd name="connsiteY24" fmla="*/ 241244 h 279328"/>
              <a:gd name="connsiteX25" fmla="*/ 38084 w 279328"/>
              <a:gd name="connsiteY25" fmla="*/ 256633 h 279328"/>
              <a:gd name="connsiteX26" fmla="*/ 82531 w 279328"/>
              <a:gd name="connsiteY26" fmla="*/ 246248 h 279328"/>
              <a:gd name="connsiteX27" fmla="*/ 82531 w 279328"/>
              <a:gd name="connsiteY27" fmla="*/ 196797 h 279328"/>
              <a:gd name="connsiteX28" fmla="*/ 33080 w 279328"/>
              <a:gd name="connsiteY28" fmla="*/ 196797 h 279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9328" h="279328">
                <a:moveTo>
                  <a:pt x="228545" y="0"/>
                </a:moveTo>
                <a:cubicBezTo>
                  <a:pt x="256594" y="0"/>
                  <a:pt x="279328" y="22734"/>
                  <a:pt x="279328" y="50784"/>
                </a:cubicBezTo>
                <a:cubicBezTo>
                  <a:pt x="279328" y="64815"/>
                  <a:pt x="273638" y="77514"/>
                  <a:pt x="264443" y="86695"/>
                </a:cubicBezTo>
                <a:lnTo>
                  <a:pt x="93045" y="258107"/>
                </a:lnTo>
                <a:lnTo>
                  <a:pt x="0" y="279328"/>
                </a:lnTo>
                <a:lnTo>
                  <a:pt x="21221" y="186283"/>
                </a:lnTo>
                <a:lnTo>
                  <a:pt x="192633" y="14885"/>
                </a:lnTo>
                <a:cubicBezTo>
                  <a:pt x="201814" y="5677"/>
                  <a:pt x="214514" y="0"/>
                  <a:pt x="228545" y="0"/>
                </a:cubicBezTo>
                <a:close/>
                <a:moveTo>
                  <a:pt x="228545" y="12699"/>
                </a:moveTo>
                <a:cubicBezTo>
                  <a:pt x="211966" y="12699"/>
                  <a:pt x="201608" y="23859"/>
                  <a:pt x="201608" y="23859"/>
                </a:cubicBezTo>
                <a:lnTo>
                  <a:pt x="187059" y="38408"/>
                </a:lnTo>
                <a:lnTo>
                  <a:pt x="240920" y="92282"/>
                </a:lnTo>
                <a:lnTo>
                  <a:pt x="255469" y="77721"/>
                </a:lnTo>
                <a:cubicBezTo>
                  <a:pt x="262361" y="70828"/>
                  <a:pt x="266629" y="61310"/>
                  <a:pt x="266629" y="50784"/>
                </a:cubicBezTo>
                <a:cubicBezTo>
                  <a:pt x="266629" y="29743"/>
                  <a:pt x="249585" y="12699"/>
                  <a:pt x="228545" y="12699"/>
                </a:cubicBezTo>
                <a:close/>
                <a:moveTo>
                  <a:pt x="178072" y="47395"/>
                </a:moveTo>
                <a:lnTo>
                  <a:pt x="41356" y="184098"/>
                </a:lnTo>
                <a:lnTo>
                  <a:pt x="88881" y="184098"/>
                </a:lnTo>
                <a:cubicBezTo>
                  <a:pt x="92385" y="184098"/>
                  <a:pt x="95230" y="186943"/>
                  <a:pt x="95230" y="190448"/>
                </a:cubicBezTo>
                <a:lnTo>
                  <a:pt x="95230" y="237972"/>
                </a:lnTo>
                <a:cubicBezTo>
                  <a:pt x="95230" y="237972"/>
                  <a:pt x="231933" y="101257"/>
                  <a:pt x="231933" y="101257"/>
                </a:cubicBezTo>
                <a:lnTo>
                  <a:pt x="178072" y="47395"/>
                </a:lnTo>
                <a:close/>
                <a:moveTo>
                  <a:pt x="33080" y="196797"/>
                </a:moveTo>
                <a:lnTo>
                  <a:pt x="22695" y="241244"/>
                </a:lnTo>
                <a:lnTo>
                  <a:pt x="38084" y="241244"/>
                </a:lnTo>
                <a:lnTo>
                  <a:pt x="38084" y="256633"/>
                </a:lnTo>
                <a:lnTo>
                  <a:pt x="82531" y="246248"/>
                </a:lnTo>
                <a:cubicBezTo>
                  <a:pt x="82531" y="246248"/>
                  <a:pt x="82531" y="196797"/>
                  <a:pt x="82531" y="196797"/>
                </a:cubicBezTo>
                <a:lnTo>
                  <a:pt x="33080" y="19679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rgbClr val="24221F"/>
              </a:solidFill>
            </a:endParaRPr>
          </a:p>
        </p:txBody>
      </p:sp>
      <p:sp>
        <p:nvSpPr>
          <p:cNvPr id="83" name="Text Placeholder 5">
            <a:extLst>
              <a:ext uri="{FF2B5EF4-FFF2-40B4-BE49-F238E27FC236}">
                <a16:creationId xmlns:a16="http://schemas.microsoft.com/office/drawing/2014/main" id="{9076832A-A789-428E-940D-591C55938037}"/>
              </a:ext>
            </a:extLst>
          </p:cNvPr>
          <p:cNvSpPr txBox="1">
            <a:spLocks/>
          </p:cNvSpPr>
          <p:nvPr/>
        </p:nvSpPr>
        <p:spPr>
          <a:xfrm>
            <a:off x="729029" y="264599"/>
            <a:ext cx="3425825" cy="10080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600" b="1" cap="all" spc="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LUCAS Erwann</a:t>
            </a:r>
          </a:p>
          <a:p>
            <a:pPr marL="0" indent="0">
              <a:lnSpc>
                <a:spcPct val="17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200" u="sng" cap="all" spc="2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Apprenti</a:t>
            </a:r>
            <a:r>
              <a:rPr lang="en-US" sz="1200" u="sng" cap="all" spc="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 </a:t>
            </a:r>
            <a:r>
              <a:rPr lang="en-US" sz="1200" u="sng" cap="all" spc="2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logistique</a:t>
            </a:r>
            <a:r>
              <a:rPr lang="en-US" sz="1200" u="sng" cap="all" spc="200" dirty="0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 et </a:t>
            </a:r>
            <a:r>
              <a:rPr lang="en-US" sz="1200" u="sng" cap="all" spc="200" dirty="0" err="1">
                <a:solidFill>
                  <a:schemeClr val="bg1"/>
                </a:solidFill>
                <a:latin typeface="+mj-lt"/>
                <a:ea typeface="Roboto" panose="02000000000000000000" pitchFamily="2" charset="0"/>
              </a:rPr>
              <a:t>informatique</a:t>
            </a:r>
            <a:endParaRPr lang="en-US" sz="1200" u="sng" cap="all" spc="200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pic>
        <p:nvPicPr>
          <p:cNvPr id="84" name="Picture 2" descr="planete2">
            <a:extLst>
              <a:ext uri="{FF2B5EF4-FFF2-40B4-BE49-F238E27FC236}">
                <a16:creationId xmlns:a16="http://schemas.microsoft.com/office/drawing/2014/main" id="{A2937793-0349-4F9F-B111-65F077DBA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72" y="1724499"/>
            <a:ext cx="260350" cy="2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 Placeholder 5">
            <a:extLst>
              <a:ext uri="{FF2B5EF4-FFF2-40B4-BE49-F238E27FC236}">
                <a16:creationId xmlns:a16="http://schemas.microsoft.com/office/drawing/2014/main" id="{55416B16-BF84-4D07-9E31-1BB94F2B4B19}"/>
              </a:ext>
            </a:extLst>
          </p:cNvPr>
          <p:cNvSpPr txBox="1">
            <a:spLocks/>
          </p:cNvSpPr>
          <p:nvPr/>
        </p:nvSpPr>
        <p:spPr>
          <a:xfrm>
            <a:off x="763369" y="1512819"/>
            <a:ext cx="4001889" cy="893771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+mj-lt"/>
                <a:ea typeface="Roboto" panose="02000000000000000000" pitchFamily="2" charset="0"/>
              </a:rPr>
              <a:t>www.lucaserwann.fr</a:t>
            </a:r>
          </a:p>
          <a:p>
            <a:pPr marL="0" indent="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u="sng" dirty="0">
                <a:latin typeface="+mj-lt"/>
                <a:ea typeface="Roboto" panose="02000000000000000000" pitchFamily="2" charset="0"/>
              </a:rPr>
              <a:t>lucas.erwann.71@gmail.com</a:t>
            </a:r>
          </a:p>
        </p:txBody>
      </p:sp>
      <p:pic>
        <p:nvPicPr>
          <p:cNvPr id="90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132827B7-89E4-4C3E-9990-EC909F397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25" y="286297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2" descr="planete2">
            <a:extLst>
              <a:ext uri="{FF2B5EF4-FFF2-40B4-BE49-F238E27FC236}">
                <a16:creationId xmlns:a16="http://schemas.microsoft.com/office/drawing/2014/main" id="{E1224FAA-A221-4D77-9CC4-6095B81B0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485" y="1742992"/>
            <a:ext cx="260350" cy="2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9E17781C-1F4A-4811-953C-FA0ACA377E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20088" y="4940523"/>
            <a:ext cx="3696340" cy="191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8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35677 0.00949 " pathEditMode="relative" rAng="0" ptsTypes="AA">
                                      <p:cBhvr>
                                        <p:cTn id="6" dur="37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39" y="46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1.32148 0.03796 " pathEditMode="relative" rAng="0" ptsTypes="AA">
                                      <p:cBhvr>
                                        <p:cTn id="21" dur="37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443" y="138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5" grpId="0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9DC6DD86-03CE-43D9-A188-7C75149AA7AB}"/>
              </a:ext>
            </a:extLst>
          </p:cNvPr>
          <p:cNvGrpSpPr/>
          <p:nvPr/>
        </p:nvGrpSpPr>
        <p:grpSpPr>
          <a:xfrm>
            <a:off x="9058755" y="4024131"/>
            <a:ext cx="2908872" cy="2141793"/>
            <a:chOff x="9058755" y="4024131"/>
            <a:chExt cx="2908872" cy="21417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6BF825A-B824-490F-B706-16A025641EBA}"/>
                </a:ext>
              </a:extLst>
            </p:cNvPr>
            <p:cNvSpPr/>
            <p:nvPr/>
          </p:nvSpPr>
          <p:spPr>
            <a:xfrm>
              <a:off x="10759940" y="5733574"/>
              <a:ext cx="508135" cy="131000"/>
            </a:xfrm>
            <a:prstGeom prst="rect">
              <a:avLst/>
            </a:prstGeom>
            <a:solidFill>
              <a:srgbClr val="C0BFBB"/>
            </a:solidFill>
            <a:ln>
              <a:solidFill>
                <a:srgbClr val="C1BEB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8EE840F-E5E8-462A-9B61-34286793887E}"/>
                </a:ext>
              </a:extLst>
            </p:cNvPr>
            <p:cNvSpPr/>
            <p:nvPr/>
          </p:nvSpPr>
          <p:spPr>
            <a:xfrm>
              <a:off x="10190651" y="5212707"/>
              <a:ext cx="525201" cy="439873"/>
            </a:xfrm>
            <a:prstGeom prst="rect">
              <a:avLst/>
            </a:prstGeom>
            <a:solidFill>
              <a:srgbClr val="DDDB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solidFill>
                  <a:schemeClr val="tx1"/>
                </a:solidFill>
              </a:endParaRPr>
            </a:p>
          </p:txBody>
        </p:sp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43675D07-2BDA-4ACB-922C-0E285152B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4" y1="39638" x2="68444" y2="13481"/>
                          <a14:foregroundMark x1="58519" y1="16499" x2="77926" y2="5835"/>
                          <a14:foregroundMark x1="68444" y1="5634" x2="82667" y2="4024"/>
                          <a14:foregroundMark x1="31852" y1="33803" x2="79407" y2="25956"/>
                          <a14:foregroundMark x1="27407" y1="35614" x2="76000" y2="32193"/>
                          <a14:foregroundMark x1="42519" y1="29779" x2="76444" y2="29175"/>
                          <a14:foregroundMark x1="41630" y1="22133" x2="53926" y2="48692"/>
                          <a14:foregroundMark x1="34074" y1="49095" x2="62519" y2="49497"/>
                          <a14:foregroundMark x1="39259" y1="53521" x2="60741" y2="52515"/>
                          <a14:foregroundMark x1="39111" y1="56338" x2="53333" y2="51308"/>
                          <a14:foregroundMark x1="49333" y1="51710" x2="30815" y2="40845"/>
                          <a14:foregroundMark x1="34963" y1="49698" x2="54815" y2="51107"/>
                          <a14:foregroundMark x1="75259" y1="70423" x2="80296" y2="53320"/>
                          <a14:foregroundMark x1="83556" y1="72837" x2="85778" y2="51710"/>
                          <a14:foregroundMark x1="89926" y1="78270" x2="83852" y2="56539"/>
                          <a14:foregroundMark x1="91407" y1="76861" x2="74667" y2="58753"/>
                          <a14:foregroundMark x1="96889" y1="83903" x2="79556" y2="69819"/>
                          <a14:foregroundMark x1="96148" y1="78873" x2="74815" y2="63783"/>
                          <a14:foregroundMark x1="97037" y1="74648" x2="81333" y2="77666"/>
                          <a14:foregroundMark x1="89630" y1="72032" x2="79704" y2="74245"/>
                          <a14:foregroundMark x1="93185" y1="66600" x2="81481" y2="69014"/>
                          <a14:foregroundMark x1="90815" y1="60161" x2="74667" y2="63783"/>
                          <a14:foregroundMark x1="76889" y1="78873" x2="60296" y2="82897"/>
                          <a14:foregroundMark x1="71704" y1="85513" x2="54370" y2="81891"/>
                          <a14:foregroundMark x1="54370" y1="75855" x2="41333" y2="57545"/>
                          <a14:foregroundMark x1="52889" y1="64990" x2="44148" y2="55533"/>
                          <a14:foregroundMark x1="52000" y1="60161" x2="41481" y2="69618"/>
                          <a14:foregroundMark x1="47407" y1="68410" x2="54815" y2="62978"/>
                          <a14:foregroundMark x1="54222" y1="64789" x2="45926" y2="70221"/>
                          <a14:foregroundMark x1="51704" y1="70221" x2="44296" y2="60765"/>
                          <a14:foregroundMark x1="16444" y1="60362" x2="21333" y2="44467"/>
                          <a14:foregroundMark x1="12444" y1="54527" x2="30519" y2="64185"/>
                          <a14:foregroundMark x1="24148" y1="59155" x2="26370" y2="49296"/>
                          <a14:foregroundMark x1="31111" y1="54326" x2="31852" y2="51308"/>
                          <a14:foregroundMark x1="23704" y1="55734" x2="24000" y2="52716"/>
                          <a14:foregroundMark x1="20000" y1="56137" x2="20741" y2="51308"/>
                          <a14:foregroundMark x1="15111" y1="59155" x2="14667" y2="54930"/>
                          <a14:foregroundMark x1="12593" y1="60362" x2="12593" y2="53924"/>
                          <a14:foregroundMark x1="9926" y1="69014" x2="1778" y2="59356"/>
                          <a14:foregroundMark x1="5630" y1="69215" x2="4148" y2="67002"/>
                          <a14:foregroundMark x1="10074" y1="77062" x2="2963" y2="76056"/>
                          <a14:foregroundMark x1="5630" y1="71630" x2="1037" y2="71026"/>
                          <a14:foregroundMark x1="6519" y1="77264" x2="3704" y2="77264"/>
                          <a14:foregroundMark x1="5778" y1="80684" x2="444" y2="80282"/>
                          <a14:foregroundMark x1="4296" y1="85714" x2="1037" y2="84306"/>
                          <a14:foregroundMark x1="7852" y1="84708" x2="4148" y2="80885"/>
                          <a14:foregroundMark x1="18815" y1="79074" x2="63259" y2="79276"/>
                          <a14:foregroundMark x1="57926" y1="42455" x2="78815" y2="45272"/>
                          <a14:foregroundMark x1="63259" y1="41046" x2="81778" y2="41851"/>
                          <a14:foregroundMark x1="76444" y1="34205" x2="68000" y2="57344"/>
                          <a14:foregroundMark x1="76000" y1="32797" x2="74519" y2="54728"/>
                          <a14:foregroundMark x1="77926" y1="48290" x2="66519" y2="68008"/>
                          <a14:foregroundMark x1="69630" y1="45674" x2="44741" y2="65594"/>
                          <a14:foregroundMark x1="59111" y1="55332" x2="43556" y2="73642"/>
                          <a14:foregroundMark x1="71111" y1="25151" x2="42815" y2="40241"/>
                          <a14:foregroundMark x1="91111" y1="10262" x2="56296" y2="19316"/>
                          <a14:foregroundMark x1="82963" y1="9859" x2="46222" y2="25151"/>
                          <a14:foregroundMark x1="22815" y1="58551" x2="50963" y2="54326"/>
                          <a14:foregroundMark x1="30370" y1="60362" x2="43556" y2="40241"/>
                          <a14:foregroundMark x1="14667" y1="44869" x2="47704" y2="34406"/>
                          <a14:foregroundMark x1="22074" y1="37827" x2="37630" y2="30382"/>
                          <a14:foregroundMark x1="20741" y1="29779" x2="47852" y2="54527"/>
                          <a14:foregroundMark x1="86074" y1="89336" x2="84148" y2="76056"/>
                          <a14:foregroundMark x1="83852" y1="89537" x2="81926" y2="87525"/>
                          <a14:foregroundMark x1="96444" y1="82696" x2="96000" y2="80282"/>
                          <a14:foregroundMark x1="96593" y1="81489" x2="93185" y2="72636"/>
                          <a14:foregroundMark x1="24889" y1="90744" x2="25185" y2="76459"/>
                          <a14:foregroundMark x1="29481" y1="87726" x2="33185" y2="87123"/>
                          <a14:backgroundMark x1="2815" y1="90744" x2="17185" y2="93964"/>
                          <a14:backgroundMark x1="18963" y1="93964" x2="38074" y2="94366"/>
                          <a14:backgroundMark x1="36148" y1="93360" x2="50074" y2="93763"/>
                          <a14:backgroundMark x1="38667" y1="91549" x2="41185" y2="91549"/>
                          <a14:backgroundMark x1="40296" y1="90744" x2="43259" y2="91348"/>
                          <a14:backgroundMark x1="88593" y1="90744" x2="92148" y2="90141"/>
                          <a14:backgroundMark x1="74074" y1="90141" x2="76296" y2="88531"/>
                          <a14:backgroundMark x1="80148" y1="90543" x2="80444" y2="88934"/>
                          <a14:backgroundMark x1="87407" y1="90946" x2="88148" y2="90543"/>
                          <a14:backgroundMark x1="82074" y1="90543" x2="80889" y2="86922"/>
                          <a14:backgroundMark x1="82963" y1="90543" x2="81926" y2="89336"/>
                          <a14:backgroundMark x1="88889" y1="88732" x2="88296" y2="87928"/>
                          <a14:backgroundMark x1="12444" y1="92153" x2="21630" y2="92153"/>
                          <a14:backgroundMark x1="28741" y1="89738" x2="32593" y2="88934"/>
                          <a14:backgroundMark x1="34222" y1="88531" x2="34963" y2="91751"/>
                          <a14:backgroundMark x1="43852" y1="90744" x2="45333" y2="90946"/>
                          <a14:backgroundMark x1="23852" y1="92354" x2="21778" y2="90141"/>
                          <a14:backgroundMark x1="27704" y1="90141" x2="28148" y2="88531"/>
                          <a14:backgroundMark x1="33481" y1="88129" x2="33778" y2="87726"/>
                          <a14:backgroundMark x1="34074" y1="88129" x2="34519" y2="87324"/>
                          <a14:backgroundMark x1="23111" y1="89537" x2="22963" y2="88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755" y="4024131"/>
              <a:ext cx="2908872" cy="2141793"/>
            </a:xfrm>
            <a:prstGeom prst="rect">
              <a:avLst/>
            </a:prstGeom>
          </p:spPr>
        </p:pic>
      </p:grpSp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4F80D80B-3B6D-44A3-9446-711AC23B3BC8}"/>
              </a:ext>
            </a:extLst>
          </p:cNvPr>
          <p:cNvSpPr txBox="1"/>
          <p:nvPr/>
        </p:nvSpPr>
        <p:spPr>
          <a:xfrm>
            <a:off x="11800831" y="390383"/>
            <a:ext cx="39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P.3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CA2C937-AA4C-4914-BEDA-088ED5D473C8}"/>
              </a:ext>
            </a:extLst>
          </p:cNvPr>
          <p:cNvSpPr/>
          <p:nvPr/>
        </p:nvSpPr>
        <p:spPr>
          <a:xfrm>
            <a:off x="1728282" y="-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22" name="Oval 1">
            <a:extLst>
              <a:ext uri="{FF2B5EF4-FFF2-40B4-BE49-F238E27FC236}">
                <a16:creationId xmlns:a16="http://schemas.microsoft.com/office/drawing/2014/main" id="{92515BF0-94A7-44F2-957A-4786144F7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867307"/>
            <a:ext cx="1541470" cy="1466505"/>
          </a:xfrm>
          <a:prstGeom prst="ellipse">
            <a:avLst/>
          </a:prstGeom>
          <a:solidFill>
            <a:srgbClr val="FF4747"/>
          </a:solidFill>
          <a:ln>
            <a:solidFill>
              <a:srgbClr val="FF4747"/>
            </a:solidFill>
          </a:ln>
        </p:spPr>
        <p:txBody>
          <a:bodyPr/>
          <a:lstStyle/>
          <a:p>
            <a:endParaRPr lang="en-US" sz="2701" dirty="0">
              <a:latin typeface="Bebas Neue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915BA-B54D-4099-A2F0-80439D2197D2}"/>
              </a:ext>
            </a:extLst>
          </p:cNvPr>
          <p:cNvSpPr/>
          <p:nvPr/>
        </p:nvSpPr>
        <p:spPr>
          <a:xfrm>
            <a:off x="436247" y="3569583"/>
            <a:ext cx="2345376" cy="439873"/>
          </a:xfrm>
          <a:prstGeom prst="rect">
            <a:avLst/>
          </a:prstGeom>
          <a:solidFill>
            <a:srgbClr val="FF4747"/>
          </a:solidFill>
          <a:ln>
            <a:solidFill>
              <a:srgbClr val="FF47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937" tIns="91468" rIns="182937" bIns="164635" rtlCol="0" anchor="ctr"/>
          <a:lstStyle/>
          <a:p>
            <a:pPr algn="ctr"/>
            <a:r>
              <a:rPr lang="en-JM" sz="1800" dirty="0">
                <a:solidFill>
                  <a:schemeClr val="tx1"/>
                </a:solidFill>
                <a:latin typeface="Bebas Neue"/>
                <a:cs typeface="Roboto Regular"/>
              </a:rPr>
              <a:t>Transports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5A2A2DD-BF55-4EEF-A184-458EABA4DFA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556" b="99028" l="2969" r="96953">
                        <a14:foregroundMark x1="73125" y1="65417" x2="52031" y2="60000"/>
                        <a14:foregroundMark x1="69609" y1="80833" x2="57578" y2="86667"/>
                        <a14:foregroundMark x1="21250" y1="79028" x2="35313" y2="81944"/>
                        <a14:foregroundMark x1="94609" y1="45417" x2="94609" y2="45417"/>
                        <a14:foregroundMark x1="94531" y1="50139" x2="94844" y2="45833"/>
                        <a14:foregroundMark x1="61406" y1="24444" x2="53984" y2="24444"/>
                        <a14:foregroundMark x1="4297" y1="37917" x2="4531" y2="37083"/>
                        <a14:foregroundMark x1="4531" y1="37222" x2="32109" y2="29722"/>
                        <a14:foregroundMark x1="33672" y1="29167" x2="55469" y2="24028"/>
                        <a14:foregroundMark x1="54375" y1="23472" x2="57969" y2="22778"/>
                        <a14:foregroundMark x1="40703" y1="26944" x2="38828" y2="27917"/>
                        <a14:foregroundMark x1="4219" y1="36806" x2="58438" y2="22500"/>
                        <a14:foregroundMark x1="4453" y1="42778" x2="4141" y2="44306"/>
                        <a14:foregroundMark x1="4219" y1="37083" x2="3984" y2="37361"/>
                        <a14:foregroundMark x1="3906" y1="37639" x2="3828" y2="36667"/>
                        <a14:foregroundMark x1="10469" y1="85972" x2="10469" y2="85972"/>
                        <a14:foregroundMark x1="11016" y1="85972" x2="11016" y2="85972"/>
                        <a14:foregroundMark x1="11250" y1="86111" x2="10391" y2="85972"/>
                        <a14:foregroundMark x1="10469" y1="85972" x2="11484" y2="86389"/>
                        <a14:foregroundMark x1="11328" y1="86250" x2="10234" y2="86250"/>
                        <a14:foregroundMark x1="95469" y1="59167" x2="95703" y2="69167"/>
                        <a14:foregroundMark x1="94688" y1="70278" x2="94922" y2="73611"/>
                        <a14:foregroundMark x1="95313" y1="72222" x2="95156" y2="69306"/>
                        <a14:foregroundMark x1="95781" y1="90278" x2="95547" y2="86944"/>
                        <a14:foregroundMark x1="85547" y1="30139" x2="83047" y2="29306"/>
                        <a14:foregroundMark x1="79141" y1="24583" x2="79688" y2="24583"/>
                        <a14:foregroundMark x1="79844" y1="24722" x2="81875" y2="25417"/>
                        <a14:foregroundMark x1="4297" y1="53472" x2="4297" y2="52222"/>
                        <a14:foregroundMark x1="4609" y1="63333" x2="4375" y2="61389"/>
                        <a14:backgroundMark x1="3984" y1="85139" x2="13750" y2="93056"/>
                        <a14:backgroundMark x1="22891" y1="94306" x2="50234" y2="97778"/>
                        <a14:backgroundMark x1="49219" y1="95972" x2="68047" y2="98472"/>
                        <a14:backgroundMark x1="11016" y1="90556" x2="10391" y2="86528"/>
                        <a14:backgroundMark x1="12891" y1="89861" x2="11797" y2="87500"/>
                        <a14:backgroundMark x1="10469" y1="86806" x2="11328" y2="85278"/>
                        <a14:backgroundMark x1="96484" y1="70972" x2="96328" y2="67778"/>
                        <a14:backgroundMark x1="96563" y1="87639" x2="96719" y2="76944"/>
                        <a14:backgroundMark x1="96250" y1="84306" x2="96094" y2="82500"/>
                        <a14:backgroundMark x1="3672" y1="72500" x2="3828" y2="54028"/>
                        <a14:backgroundMark x1="4063" y1="55694" x2="4063" y2="5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41" y="4245228"/>
            <a:ext cx="2645950" cy="1488346"/>
          </a:xfrm>
          <a:prstGeom prst="rect">
            <a:avLst/>
          </a:prstGeom>
        </p:spPr>
      </p:pic>
      <p:sp>
        <p:nvSpPr>
          <p:cNvPr id="25" name="Oval 1">
            <a:extLst>
              <a:ext uri="{FF2B5EF4-FFF2-40B4-BE49-F238E27FC236}">
                <a16:creationId xmlns:a16="http://schemas.microsoft.com/office/drawing/2014/main" id="{7BEE1D8A-D77A-4723-9F0D-07E4F3222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7156" y="1867307"/>
            <a:ext cx="1541470" cy="146650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en-US" sz="2701" dirty="0">
              <a:latin typeface="Bebas Neue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2759AC1-E9EB-497C-9E37-206D80496E5F}"/>
              </a:ext>
            </a:extLst>
          </p:cNvPr>
          <p:cNvSpPr/>
          <p:nvPr/>
        </p:nvSpPr>
        <p:spPr>
          <a:xfrm>
            <a:off x="3405203" y="3569583"/>
            <a:ext cx="2345376" cy="43987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937" tIns="91468" rIns="182937" bIns="164635" rtlCol="0" anchor="ctr"/>
          <a:lstStyle/>
          <a:p>
            <a:pPr algn="ctr"/>
            <a:r>
              <a:rPr lang="en-JM" dirty="0">
                <a:solidFill>
                  <a:schemeClr val="tx1"/>
                </a:solidFill>
                <a:latin typeface="Bebas Neue"/>
                <a:cs typeface="Roboto Regular"/>
              </a:rPr>
              <a:t>Affrètements</a:t>
            </a:r>
            <a:endParaRPr lang="en-JM" sz="1800" dirty="0">
              <a:solidFill>
                <a:schemeClr val="tx1"/>
              </a:solidFill>
              <a:latin typeface="Bebas Neue"/>
              <a:cs typeface="Roboto Regular"/>
            </a:endParaRPr>
          </a:p>
        </p:txBody>
      </p:sp>
      <p:sp>
        <p:nvSpPr>
          <p:cNvPr id="27" name="Oval 1">
            <a:extLst>
              <a:ext uri="{FF2B5EF4-FFF2-40B4-BE49-F238E27FC236}">
                <a16:creationId xmlns:a16="http://schemas.microsoft.com/office/drawing/2014/main" id="{1389DF89-3116-4F5B-A126-4ACD44948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6112" y="1867307"/>
            <a:ext cx="1541470" cy="146650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/>
          <a:lstStyle/>
          <a:p>
            <a:endParaRPr lang="en-US" sz="2701" dirty="0">
              <a:latin typeface="Bebas Neue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E9DBDB-A091-4C12-BD95-5C3DC8F935AC}"/>
              </a:ext>
            </a:extLst>
          </p:cNvPr>
          <p:cNvSpPr/>
          <p:nvPr/>
        </p:nvSpPr>
        <p:spPr>
          <a:xfrm>
            <a:off x="6374159" y="3569583"/>
            <a:ext cx="2345376" cy="4398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937" tIns="91468" rIns="182937" bIns="164635" rtlCol="0" anchor="ctr"/>
          <a:lstStyle/>
          <a:p>
            <a:pPr algn="ctr"/>
            <a:r>
              <a:rPr lang="en-JM" sz="1800" dirty="0">
                <a:solidFill>
                  <a:schemeClr val="tx1"/>
                </a:solidFill>
                <a:latin typeface="Bebas Neue"/>
                <a:cs typeface="Roboto Regular"/>
              </a:rPr>
              <a:t>Logistique</a:t>
            </a:r>
          </a:p>
        </p:txBody>
      </p:sp>
      <p:sp>
        <p:nvSpPr>
          <p:cNvPr id="35" name="Oval 1">
            <a:extLst>
              <a:ext uri="{FF2B5EF4-FFF2-40B4-BE49-F238E27FC236}">
                <a16:creationId xmlns:a16="http://schemas.microsoft.com/office/drawing/2014/main" id="{797ABEE7-F0F2-41E9-AD24-056A381D98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5068" y="1867307"/>
            <a:ext cx="1541470" cy="146650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sz="2701" dirty="0">
              <a:latin typeface="Bebas Neue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71C1282-3F41-4196-9D0E-3177510BA583}"/>
              </a:ext>
            </a:extLst>
          </p:cNvPr>
          <p:cNvSpPr/>
          <p:nvPr/>
        </p:nvSpPr>
        <p:spPr>
          <a:xfrm>
            <a:off x="9343115" y="3569583"/>
            <a:ext cx="2345376" cy="4398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937" tIns="91468" rIns="182937" bIns="164635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Bebas Neue"/>
                <a:cs typeface="Roboto Regular"/>
              </a:rPr>
              <a:t>RDE et Overseas</a:t>
            </a:r>
            <a:endParaRPr lang="en-JM" dirty="0">
              <a:solidFill>
                <a:schemeClr val="tx1"/>
              </a:solidFill>
              <a:latin typeface="Bebas Neue"/>
              <a:cs typeface="Roboto Regular"/>
            </a:endParaRP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B7CAFEF1-5869-42E5-BDE0-18503DB614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846" y="2139046"/>
            <a:ext cx="954022" cy="954022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BA58B6BA-D2F1-4DC1-AA42-06B210339B8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3679" y1="95755" x2="85377" y2="97170"/>
                        <a14:foregroundMark x1="30660" y1="75943" x2="81132" y2="62736"/>
                        <a14:foregroundMark x1="24528" y1="52358" x2="66038" y2="48113"/>
                        <a14:foregroundMark x1="52358" y1="18396" x2="49528" y2="6604"/>
                        <a14:foregroundMark x1="72642" y1="25472" x2="78774" y2="34906"/>
                        <a14:foregroundMark x1="21698" y1="35849" x2="28774" y2="23585"/>
                        <a14:backgroundMark x1="10849" y1="9906" x2="1415" y2="81132"/>
                        <a14:backgroundMark x1="8019" y1="8019" x2="30660" y2="7547"/>
                        <a14:backgroundMark x1="22170" y1="15566" x2="5660" y2="24528"/>
                        <a14:backgroundMark x1="5660" y1="24528" x2="31604" y2="7547"/>
                        <a14:backgroundMark x1="32075" y1="7547" x2="8962" y2="13679"/>
                        <a14:backgroundMark x1="9434" y1="7075" x2="36792" y2="15566"/>
                        <a14:backgroundMark x1="39623" y1="10849" x2="18396" y2="6604"/>
                      </a14:backgroundRemoval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555" y="2056703"/>
            <a:ext cx="884707" cy="884707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FB092EBB-28EE-4453-B310-426F3062140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42" y="2139046"/>
            <a:ext cx="1255440" cy="976453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0D239155-CE09-4D82-9361-DC90AEBA1F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254" y="2128998"/>
            <a:ext cx="969874" cy="969874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0907E547-AB5A-4D17-95EE-90D6AABCC5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156" y="4349215"/>
            <a:ext cx="1739682" cy="1726984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4B31B9B4-B3F1-4C59-9058-A5C8A610938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509" y="4301734"/>
            <a:ext cx="2543944" cy="1740075"/>
          </a:xfrm>
          <a:prstGeom prst="rect">
            <a:avLst/>
          </a:prstGeom>
        </p:spPr>
      </p:pic>
      <p:sp>
        <p:nvSpPr>
          <p:cNvPr id="45" name="Titre 1">
            <a:extLst>
              <a:ext uri="{FF2B5EF4-FFF2-40B4-BE49-F238E27FC236}">
                <a16:creationId xmlns:a16="http://schemas.microsoft.com/office/drawing/2014/main" id="{083487BB-8E00-4133-B886-37FAE6665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30" y="692144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fr-FR" dirty="0">
                <a:solidFill>
                  <a:srgbClr val="FFFFFF"/>
                </a:solidFill>
                <a:latin typeface="Bebas Neue"/>
              </a:rPr>
            </a:br>
            <a:r>
              <a:rPr lang="fr-FR" dirty="0">
                <a:solidFill>
                  <a:srgbClr val="FFFFFF"/>
                </a:solidFill>
                <a:latin typeface="Bebas Neue"/>
              </a:rPr>
              <a:t>Les métiers</a:t>
            </a:r>
            <a:br>
              <a:rPr lang="fr-FR" dirty="0"/>
            </a:br>
            <a:br>
              <a:rPr lang="fr-FR" sz="1800" dirty="0"/>
            </a:br>
            <a:endParaRPr lang="fr-FR" dirty="0">
              <a:solidFill>
                <a:srgbClr val="FFFFFF"/>
              </a:solidFill>
              <a:latin typeface="Bebas Neue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E7DE570-6324-4659-A780-70921E31B096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67E3E7-E6B3-4788-801D-B908EF01AF53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</p:spTree>
    <p:extLst>
      <p:ext uri="{BB962C8B-B14F-4D97-AF65-F5344CB8AC3E}">
        <p14:creationId xmlns:p14="http://schemas.microsoft.com/office/powerpoint/2010/main" val="13081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8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7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7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30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7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5" grpId="0" animBg="1"/>
      <p:bldP spid="3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4F80D80B-3B6D-44A3-9446-711AC23B3BC8}"/>
              </a:ext>
            </a:extLst>
          </p:cNvPr>
          <p:cNvSpPr txBox="1"/>
          <p:nvPr/>
        </p:nvSpPr>
        <p:spPr>
          <a:xfrm>
            <a:off x="11800831" y="390383"/>
            <a:ext cx="39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P.4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graphicFrame>
        <p:nvGraphicFramePr>
          <p:cNvPr id="29" name="Chart 37">
            <a:extLst>
              <a:ext uri="{FF2B5EF4-FFF2-40B4-BE49-F238E27FC236}">
                <a16:creationId xmlns:a16="http://schemas.microsoft.com/office/drawing/2014/main" id="{FFBF6EC7-1406-46DE-8377-64BF5F0B4F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4902116"/>
              </p:ext>
            </p:extLst>
          </p:nvPr>
        </p:nvGraphicFramePr>
        <p:xfrm>
          <a:off x="7092207" y="896090"/>
          <a:ext cx="4388914" cy="4602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Rectangle 29">
            <a:extLst>
              <a:ext uri="{FF2B5EF4-FFF2-40B4-BE49-F238E27FC236}">
                <a16:creationId xmlns:a16="http://schemas.microsoft.com/office/drawing/2014/main" id="{C838CB67-649C-4C5C-A431-E06C64337BE9}"/>
              </a:ext>
            </a:extLst>
          </p:cNvPr>
          <p:cNvSpPr/>
          <p:nvPr/>
        </p:nvSpPr>
        <p:spPr>
          <a:xfrm>
            <a:off x="838200" y="1781988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BE" b="1" dirty="0">
              <a:solidFill>
                <a:schemeClr val="bg1"/>
              </a:solidFill>
              <a:latin typeface="Bebas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chemeClr val="bg1"/>
                </a:solidFill>
                <a:latin typeface="Bebas Neue"/>
              </a:rPr>
              <a:t>150 collaborateurs</a:t>
            </a:r>
          </a:p>
          <a:p>
            <a:endParaRPr lang="fr-BE" b="1" dirty="0">
              <a:solidFill>
                <a:schemeClr val="bg1"/>
              </a:solidFill>
              <a:latin typeface="Bebas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chemeClr val="bg1"/>
                </a:solidFill>
                <a:latin typeface="Bebas Neue"/>
              </a:rPr>
              <a:t>60.000 m² d’entrepôts</a:t>
            </a:r>
          </a:p>
          <a:p>
            <a:endParaRPr lang="fr-BE" b="1" dirty="0">
              <a:solidFill>
                <a:schemeClr val="bg1"/>
              </a:solidFill>
              <a:latin typeface="Bebas Neu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b="1" dirty="0">
                <a:solidFill>
                  <a:schemeClr val="bg1"/>
                </a:solidFill>
                <a:latin typeface="Bebas Neue"/>
              </a:rPr>
              <a:t>200 cartes grises</a:t>
            </a:r>
          </a:p>
          <a:p>
            <a:endParaRPr lang="fr-BE" b="1" dirty="0">
              <a:solidFill>
                <a:schemeClr val="bg1"/>
              </a:solidFill>
              <a:latin typeface="Bebas Neue"/>
            </a:endParaRPr>
          </a:p>
          <a:p>
            <a:r>
              <a:rPr lang="fr-BE" b="1" dirty="0">
                <a:solidFill>
                  <a:schemeClr val="bg1"/>
                </a:solidFill>
                <a:latin typeface="Bebas Neue"/>
              </a:rPr>
              <a:t>L’entreprise présente sur 3 domaines d’activités :</a:t>
            </a:r>
          </a:p>
          <a:p>
            <a:r>
              <a:rPr lang="fr-FR" dirty="0">
                <a:solidFill>
                  <a:schemeClr val="bg1"/>
                </a:solidFill>
                <a:latin typeface="Bebas Neue"/>
              </a:rPr>
              <a:t>	</a:t>
            </a:r>
            <a:r>
              <a:rPr lang="fr-FR" b="1" dirty="0">
                <a:solidFill>
                  <a:schemeClr val="bg1"/>
                </a:solidFill>
                <a:latin typeface="Bebas Neue"/>
              </a:rPr>
              <a:t>Transport (70% du Chiffre d’affaires)</a:t>
            </a:r>
          </a:p>
          <a:p>
            <a:r>
              <a:rPr lang="fr-FR" b="1" dirty="0">
                <a:solidFill>
                  <a:schemeClr val="bg1"/>
                </a:solidFill>
                <a:latin typeface="Bebas Neue"/>
              </a:rPr>
              <a:t>	Logistique (20% du Chiffre d’affaires)</a:t>
            </a:r>
            <a:endParaRPr lang="fr-FR" dirty="0">
              <a:solidFill>
                <a:schemeClr val="bg1"/>
              </a:solidFill>
              <a:latin typeface="Bebas Neue"/>
            </a:endParaRPr>
          </a:p>
          <a:p>
            <a:r>
              <a:rPr lang="fr-FR" b="1" dirty="0">
                <a:solidFill>
                  <a:schemeClr val="bg1"/>
                </a:solidFill>
                <a:latin typeface="Bebas Neue"/>
              </a:rPr>
              <a:t>	Douane et affrètement (10% du Chiffre d’affaires)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2252C8A6-1702-496F-A9B9-208ECBC95460}"/>
              </a:ext>
            </a:extLst>
          </p:cNvPr>
          <p:cNvSpPr/>
          <p:nvPr/>
        </p:nvSpPr>
        <p:spPr>
          <a:xfrm>
            <a:off x="1697117" y="4412943"/>
            <a:ext cx="79899" cy="798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2" name="Titre 1">
            <a:extLst>
              <a:ext uri="{FF2B5EF4-FFF2-40B4-BE49-F238E27FC236}">
                <a16:creationId xmlns:a16="http://schemas.microsoft.com/office/drawing/2014/main" id="{1A160EFB-E969-499A-809B-20E516A17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730" y="692144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fr-FR" dirty="0">
                <a:solidFill>
                  <a:srgbClr val="FFFFFF"/>
                </a:solidFill>
                <a:latin typeface="Bebas Neue"/>
              </a:rPr>
            </a:br>
            <a:r>
              <a:rPr lang="fr-FR" dirty="0">
                <a:solidFill>
                  <a:srgbClr val="FFFFFF"/>
                </a:solidFill>
                <a:latin typeface="Bebas Neue"/>
              </a:rPr>
              <a:t>Quelques chiffres</a:t>
            </a:r>
            <a:br>
              <a:rPr lang="fr-FR" dirty="0"/>
            </a:br>
            <a:br>
              <a:rPr lang="fr-FR" sz="1800" dirty="0"/>
            </a:br>
            <a:endParaRPr lang="fr-FR" dirty="0">
              <a:solidFill>
                <a:srgbClr val="FFFFFF"/>
              </a:solidFill>
              <a:latin typeface="Bebas Neue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id="{13A624D3-A756-4849-BDC6-34A6D8BA1B8C}"/>
              </a:ext>
            </a:extLst>
          </p:cNvPr>
          <p:cNvSpPr/>
          <p:nvPr/>
        </p:nvSpPr>
        <p:spPr>
          <a:xfrm>
            <a:off x="1697117" y="4692343"/>
            <a:ext cx="79899" cy="798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B1BDEF14-C5B6-4867-A76A-E405CEFC7F5F}"/>
              </a:ext>
            </a:extLst>
          </p:cNvPr>
          <p:cNvSpPr/>
          <p:nvPr/>
        </p:nvSpPr>
        <p:spPr>
          <a:xfrm>
            <a:off x="1697117" y="4171643"/>
            <a:ext cx="79899" cy="798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A2C937-AA4C-4914-BEDA-088ED5D473C8}"/>
              </a:ext>
            </a:extLst>
          </p:cNvPr>
          <p:cNvSpPr/>
          <p:nvPr/>
        </p:nvSpPr>
        <p:spPr>
          <a:xfrm>
            <a:off x="1728282" y="-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371FB7-6A10-44B1-950A-20437C137DDB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97C6AB-D4F4-4DDA-8B6C-5480EB787921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</p:spTree>
    <p:extLst>
      <p:ext uri="{BB962C8B-B14F-4D97-AF65-F5344CB8AC3E}">
        <p14:creationId xmlns:p14="http://schemas.microsoft.com/office/powerpoint/2010/main" val="401094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P spid="31" grpId="0" animBg="1"/>
      <p:bldP spid="33" grpId="0" animBg="1"/>
      <p:bldP spid="3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9A2592C-D81D-4453-BC54-2DAF3C686294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4F80D80B-3B6D-44A3-9446-711AC23B3BC8}"/>
              </a:ext>
            </a:extLst>
          </p:cNvPr>
          <p:cNvSpPr txBox="1"/>
          <p:nvPr/>
        </p:nvSpPr>
        <p:spPr>
          <a:xfrm>
            <a:off x="11800831" y="390383"/>
            <a:ext cx="39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P.5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CA2C937-AA4C-4914-BEDA-088ED5D473C8}"/>
              </a:ext>
            </a:extLst>
          </p:cNvPr>
          <p:cNvSpPr/>
          <p:nvPr/>
        </p:nvSpPr>
        <p:spPr>
          <a:xfrm>
            <a:off x="1728282" y="-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45AED6-F753-47F5-BA6C-D81B62D0B0E8}"/>
              </a:ext>
            </a:extLst>
          </p:cNvPr>
          <p:cNvSpPr/>
          <p:nvPr/>
        </p:nvSpPr>
        <p:spPr>
          <a:xfrm>
            <a:off x="309718" y="765335"/>
            <a:ext cx="11559250" cy="6997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latin typeface="Bebas Neue"/>
              </a:rPr>
              <a:t>	</a:t>
            </a:r>
            <a:r>
              <a:rPr lang="fr-FR" sz="4000" dirty="0">
                <a:latin typeface="Bebas Neue"/>
              </a:rPr>
              <a:t>Logistique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421D5BA-826E-45CD-AE85-D3DAD034E8F4}"/>
              </a:ext>
            </a:extLst>
          </p:cNvPr>
          <p:cNvSpPr/>
          <p:nvPr/>
        </p:nvSpPr>
        <p:spPr>
          <a:xfrm>
            <a:off x="303061" y="1887761"/>
            <a:ext cx="11422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	</a:t>
            </a:r>
            <a:r>
              <a:rPr lang="fr-BE" b="1" dirty="0">
                <a:solidFill>
                  <a:srgbClr val="FF7D7D"/>
                </a:solidFill>
              </a:rPr>
              <a:t>60.000 m² d’entrepôts (Vichy Rhue/Magnet/St Loup/Varennes /St Germain des Fossés)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07A9DB-8E8B-44D7-ACE2-EE18DE5C8D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92" b="97937" l="4231" r="100000">
                        <a14:foregroundMark x1="83780" y1="7143" x2="91537" y2="11111"/>
                        <a14:foregroundMark x1="90550" y1="13333" x2="91255" y2="12857"/>
                        <a14:foregroundMark x1="91114" y1="32063" x2="90268" y2="29841"/>
                        <a14:foregroundMark x1="89845" y1="33175" x2="91396" y2="32063"/>
                        <a14:foregroundMark x1="88575" y1="35238" x2="91396" y2="34921"/>
                        <a14:foregroundMark x1="89845" y1="48730" x2="91961" y2="51905"/>
                        <a14:foregroundMark x1="89422" y1="52857" x2="91678" y2="50476"/>
                        <a14:foregroundMark x1="88575" y1="59048" x2="91961" y2="57937"/>
                        <a14:foregroundMark x1="89563" y1="66984" x2="91819" y2="70635"/>
                        <a14:foregroundMark x1="88575" y1="72540" x2="91537" y2="69841"/>
                        <a14:foregroundMark x1="91396" y1="81587" x2="91678" y2="57143"/>
                        <a14:foregroundMark x1="91537" y1="57302" x2="91678" y2="31111"/>
                        <a14:foregroundMark x1="91537" y1="30952" x2="91537" y2="10159"/>
                        <a14:foregroundMark x1="28350" y1="92063" x2="23836" y2="90317"/>
                        <a14:foregroundMark x1="8463" y1="30000" x2="17630" y2="44603"/>
                        <a14:foregroundMark x1="8463" y1="30794" x2="17630" y2="24444"/>
                        <a14:foregroundMark x1="8604" y1="18413" x2="18195" y2="23016"/>
                        <a14:foregroundMark x1="9027" y1="71111" x2="17207" y2="65238"/>
                        <a14:foregroundMark x1="8745" y1="70952" x2="17630" y2="85079"/>
                        <a14:foregroundMark x1="8463" y1="92063" x2="17630" y2="84603"/>
                        <a14:foregroundMark x1="9309" y1="91746" x2="16925" y2="94444"/>
                        <a14:backgroundMark x1="35402" y1="92857" x2="35402" y2="92857"/>
                        <a14:backgroundMark x1="40197" y1="92063" x2="40197" y2="92063"/>
                        <a14:backgroundMark x1="29901" y1="91111" x2="29901" y2="91111"/>
                        <a14:backgroundMark x1="30183" y1="91587" x2="30183" y2="91587"/>
                        <a14:backgroundMark x1="25388" y1="89683" x2="25388" y2="89683"/>
                        <a14:backgroundMark x1="26234" y1="89841" x2="26234" y2="89841"/>
                        <a14:backgroundMark x1="25388" y1="89365" x2="25388" y2="89365"/>
                        <a14:backgroundMark x1="26939" y1="92381" x2="26939" y2="92381"/>
                        <a14:backgroundMark x1="39774" y1="91746" x2="39774" y2="91746"/>
                        <a14:backgroundMark x1="43441" y1="91429" x2="43441" y2="91429"/>
                        <a14:backgroundMark x1="47109" y1="90476" x2="47109" y2="90476"/>
                        <a14:backgroundMark x1="51481" y1="89524" x2="51481" y2="89524"/>
                        <a14:backgroundMark x1="60367" y1="87619" x2="60367" y2="87619"/>
                        <a14:backgroundMark x1="65444" y1="86667" x2="65444" y2="86667"/>
                        <a14:backgroundMark x1="71086" y1="85238" x2="71086" y2="85238"/>
                        <a14:backgroundMark x1="75882" y1="84127" x2="75882" y2="84127"/>
                        <a14:backgroundMark x1="82511" y1="82698" x2="82511" y2="82698"/>
                        <a14:backgroundMark x1="86601" y1="82381" x2="86601" y2="82381"/>
                        <a14:backgroundMark x1="86742" y1="82222" x2="86742" y2="82222"/>
                        <a14:backgroundMark x1="90550" y1="73810" x2="90550" y2="73810"/>
                        <a14:backgroundMark x1="90550" y1="69841" x2="90550" y2="69841"/>
                        <a14:backgroundMark x1="90691" y1="65714" x2="90691" y2="65714"/>
                        <a14:backgroundMark x1="90691" y1="68254" x2="90691" y2="68254"/>
                        <a14:backgroundMark x1="86601" y1="57778" x2="86601" y2="57778"/>
                        <a14:backgroundMark x1="90550" y1="56190" x2="90550" y2="56190"/>
                        <a14:backgroundMark x1="90409" y1="50794" x2="90409" y2="50794"/>
                        <a14:backgroundMark x1="90550" y1="47302" x2="90550" y2="47302"/>
                        <a14:backgroundMark x1="86601" y1="33968" x2="86601" y2="33968"/>
                        <a14:backgroundMark x1="90550" y1="33492" x2="90550" y2="33492"/>
                        <a14:backgroundMark x1="90550" y1="31905" x2="90550" y2="31905"/>
                        <a14:backgroundMark x1="90691" y1="29524" x2="90550" y2="14603"/>
                        <a14:backgroundMark x1="90691" y1="30000" x2="90691" y2="30000"/>
                        <a14:backgroundMark x1="12835" y1="44127" x2="12835" y2="44127"/>
                        <a14:backgroundMark x1="11425" y1="26825" x2="14810" y2="23651"/>
                        <a14:backgroundMark x1="16220" y1="24603" x2="16643" y2="23175"/>
                        <a14:backgroundMark x1="10296" y1="28889" x2="10296" y2="28889"/>
                        <a14:backgroundMark x1="10155" y1="19841" x2="10155" y2="19841"/>
                        <a14:backgroundMark x1="10155" y1="34921" x2="10155" y2="34921"/>
                        <a14:backgroundMark x1="13399" y1="36508" x2="16079" y2="40159"/>
                        <a14:backgroundMark x1="37236" y1="37302" x2="37236" y2="37302"/>
                        <a14:backgroundMark x1="42031" y1="39206" x2="42031" y2="39206"/>
                        <a14:backgroundMark x1="22285" y1="70000" x2="22285" y2="70000"/>
                        <a14:backgroundMark x1="27362" y1="69206" x2="27362" y2="69206"/>
                        <a14:backgroundMark x1="34133" y1="67778" x2="34133" y2="67778"/>
                        <a14:backgroundMark x1="12976" y1="66508" x2="12976" y2="66508"/>
                        <a14:backgroundMark x1="10014" y1="66190" x2="10014" y2="66190"/>
                        <a14:backgroundMark x1="10155" y1="66984" x2="10155" y2="66984"/>
                        <a14:backgroundMark x1="87165" y1="9524" x2="87165" y2="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4" y="2311623"/>
            <a:ext cx="1749407" cy="155448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0EA8206-7C87-48D7-8377-AB1EBAFD92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8162" y1="8178" x2="83974" y2="13785"/>
                        <a14:foregroundMark x1="26282" y1="15421" x2="56624" y2="11682"/>
                        <a14:foregroundMark x1="35256" y1="46495" x2="86966" y2="48364"/>
                        <a14:foregroundMark x1="50214" y1="53972" x2="59615" y2="52336"/>
                        <a14:backgroundMark x1="15812" y1="79439" x2="15812" y2="79439"/>
                        <a14:backgroundMark x1="29274" y1="85981" x2="29274" y2="85981"/>
                        <a14:backgroundMark x1="52991" y1="87850" x2="52991" y2="87850"/>
                        <a14:backgroundMark x1="61325" y1="82243" x2="61325" y2="82243"/>
                        <a14:backgroundMark x1="77564" y1="82009" x2="77564" y2="82009"/>
                        <a14:backgroundMark x1="86325" y1="76869" x2="86325" y2="76869"/>
                        <a14:backgroundMark x1="83761" y1="82243" x2="83761" y2="82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93" y="2434166"/>
            <a:ext cx="1534103" cy="14029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4729855-8E66-45D6-8ECE-2DD920E9F1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2854" y1="87390" x2="99707" y2="67595"/>
                        <a14:backgroundMark x1="12903" y1="76979" x2="12903" y2="76979"/>
                        <a14:backgroundMark x1="23265" y1="79326" x2="23265" y2="79326"/>
                        <a14:backgroundMark x1="30890" y1="81232" x2="31183" y2="81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5" y="2334407"/>
            <a:ext cx="2331803" cy="155453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0637E38-63DD-4CC9-9DD4-661CE1CFA9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33615" r="66308">
                        <a14:foregroundMark x1="41077" y1="79692" x2="46769" y2="17923"/>
                        <a14:foregroundMark x1="48769" y1="17692" x2="47692" y2="86769"/>
                        <a14:foregroundMark x1="53077" y1="83692" x2="52692" y2="17692"/>
                        <a14:foregroundMark x1="45077" y1="73769" x2="45462" y2="44923"/>
                        <a14:foregroundMark x1="54000" y1="64538" x2="59462" y2="74308"/>
                        <a14:foregroundMark x1="56769" y1="79692" x2="56692" y2="7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8" y="4475047"/>
            <a:ext cx="1471883" cy="147188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44A333A-15E5-48B6-A948-BF6216D6AA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349" b="96309" l="5325" r="98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02" y="4512979"/>
            <a:ext cx="1397857" cy="123243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21D70D12-1335-4C9C-8168-0A74A661B3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50990" y1="82903" x2="50150" y2="16677"/>
                        <a14:foregroundMark x1="40852" y1="47091" x2="55129" y2="39592"/>
                        <a14:foregroundMark x1="58728" y1="57768" x2="38032" y2="31374"/>
                        <a14:foregroundMark x1="52250" y1="33773" x2="38752" y2="39292"/>
                        <a14:foregroundMark x1="43191" y1="49310" x2="69466" y2="44571"/>
                        <a14:foregroundMark x1="55849" y1="46251" x2="32753" y2="50270"/>
                        <a14:foregroundMark x1="37792" y1="48350" x2="64727" y2="44571"/>
                        <a14:foregroundMark x1="49610" y1="26935" x2="60708" y2="52909"/>
                        <a14:foregroundMark x1="50570" y1="18596" x2="80564" y2="48470"/>
                        <a14:foregroundMark x1="50390" y1="83083" x2="17217" y2="4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741" y="4425177"/>
            <a:ext cx="1397858" cy="139785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24AB6E5-8D2B-48FC-A5F6-6183672979A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98" b="96020" l="7002" r="94748">
                        <a14:foregroundMark x1="22538" y1="76368" x2="71335" y2="17662"/>
                        <a14:foregroundMark x1="73304" y1="79353" x2="25821" y2="19403"/>
                        <a14:foregroundMark x1="25164" y1="23632" x2="77462" y2="19154"/>
                        <a14:foregroundMark x1="63676" y1="21144" x2="72429" y2="71891"/>
                        <a14:foregroundMark x1="83807" y1="53980" x2="45295" y2="31095"/>
                        <a14:foregroundMark x1="39825" y1="18159" x2="56018" y2="16169"/>
                        <a14:foregroundMark x1="44639" y1="17164" x2="32823" y2="71393"/>
                        <a14:foregroundMark x1="20788" y1="33831" x2="24726" y2="68905"/>
                        <a14:foregroundMark x1="25164" y1="34328" x2="47921" y2="74129"/>
                        <a14:foregroundMark x1="32604" y1="80100" x2="67834" y2="73383"/>
                        <a14:foregroundMark x1="50766" y1="85323" x2="50985" y2="42040"/>
                        <a14:foregroundMark x1="49015" y1="65423" x2="61926" y2="86816"/>
                        <a14:foregroundMark x1="73304" y1="82836" x2="79869" y2="28607"/>
                        <a14:foregroundMark x1="24508" y1="34080" x2="74617" y2="34328"/>
                        <a14:foregroundMark x1="20350" y1="75622" x2="16411" y2="35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69" y="4579718"/>
            <a:ext cx="1272707" cy="111953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860FECAD-8F91-4590-8955-35FA3B3CDC2B}"/>
              </a:ext>
            </a:extLst>
          </p:cNvPr>
          <p:cNvSpPr txBox="1"/>
          <p:nvPr/>
        </p:nvSpPr>
        <p:spPr>
          <a:xfrm>
            <a:off x="129166" y="3778846"/>
            <a:ext cx="2958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Palettier simple, dynamique,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compact sur base mobile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2F9971C-BD72-4214-B89A-C43348D2A1CD}"/>
              </a:ext>
            </a:extLst>
          </p:cNvPr>
          <p:cNvSpPr txBox="1"/>
          <p:nvPr/>
        </p:nvSpPr>
        <p:spPr>
          <a:xfrm>
            <a:off x="4626811" y="3814577"/>
            <a:ext cx="2785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Préparation de commande,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 picking, Kanban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9B77C21-D39F-4F83-BAE1-1B49FAB6A0C8}"/>
              </a:ext>
            </a:extLst>
          </p:cNvPr>
          <p:cNvSpPr txBox="1"/>
          <p:nvPr/>
        </p:nvSpPr>
        <p:spPr>
          <a:xfrm>
            <a:off x="9150541" y="3781590"/>
            <a:ext cx="168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Stockage masse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7888630-E0E3-4F68-AD5B-9B241184619F}"/>
              </a:ext>
            </a:extLst>
          </p:cNvPr>
          <p:cNvSpPr txBox="1"/>
          <p:nvPr/>
        </p:nvSpPr>
        <p:spPr>
          <a:xfrm>
            <a:off x="641136" y="5745409"/>
            <a:ext cx="2167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Température dirigée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froid (-25°C,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+2/+5°C)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DCD2FCD-2819-49B1-B67A-803BBE3F2860}"/>
              </a:ext>
            </a:extLst>
          </p:cNvPr>
          <p:cNvSpPr txBox="1"/>
          <p:nvPr/>
        </p:nvSpPr>
        <p:spPr>
          <a:xfrm>
            <a:off x="3198305" y="5699254"/>
            <a:ext cx="3439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Température dirigée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chaud (température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ambiante, chauffée)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A8D0F04D-3BAF-48E5-BE27-CA399B270804}"/>
              </a:ext>
            </a:extLst>
          </p:cNvPr>
          <p:cNvSpPr txBox="1"/>
          <p:nvPr/>
        </p:nvSpPr>
        <p:spPr>
          <a:xfrm>
            <a:off x="6879076" y="5625354"/>
            <a:ext cx="236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Entrepôts sous douane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B3F53AF-FC4A-4C84-B205-0FF221F278D9}"/>
              </a:ext>
            </a:extLst>
          </p:cNvPr>
          <p:cNvSpPr txBox="1"/>
          <p:nvPr/>
        </p:nvSpPr>
        <p:spPr>
          <a:xfrm>
            <a:off x="9932464" y="5675574"/>
            <a:ext cx="210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Matière dangereuse</a:t>
            </a:r>
          </a:p>
        </p:txBody>
      </p:sp>
    </p:spTree>
    <p:extLst>
      <p:ext uri="{BB962C8B-B14F-4D97-AF65-F5344CB8AC3E}">
        <p14:creationId xmlns:p14="http://schemas.microsoft.com/office/powerpoint/2010/main" val="295585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B421D5BA-826E-45CD-AE85-D3DAD034E8F4}"/>
              </a:ext>
            </a:extLst>
          </p:cNvPr>
          <p:cNvSpPr/>
          <p:nvPr/>
        </p:nvSpPr>
        <p:spPr>
          <a:xfrm>
            <a:off x="303061" y="1887761"/>
            <a:ext cx="114222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b="1" dirty="0">
                <a:solidFill>
                  <a:srgbClr val="FF0000"/>
                </a:solidFill>
              </a:rPr>
              <a:t>	</a:t>
            </a:r>
            <a:r>
              <a:rPr lang="fr-BE" b="1" dirty="0">
                <a:solidFill>
                  <a:srgbClr val="FF2F2F"/>
                </a:solidFill>
              </a:rPr>
              <a:t>60.000 m² d’entrepôts (Vichy Rhue/Magnet/St Loup/Varennes /St Germain des Fossés)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72BD351-4565-4CBF-9E43-8A412607D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92" b="97937" l="4231" r="100000">
                        <a14:foregroundMark x1="83780" y1="7143" x2="91537" y2="11111"/>
                        <a14:foregroundMark x1="90550" y1="13333" x2="91255" y2="12857"/>
                        <a14:foregroundMark x1="91114" y1="32063" x2="90268" y2="29841"/>
                        <a14:foregroundMark x1="89845" y1="33175" x2="91396" y2="32063"/>
                        <a14:foregroundMark x1="88575" y1="35238" x2="91396" y2="34921"/>
                        <a14:foregroundMark x1="89845" y1="48730" x2="91961" y2="51905"/>
                        <a14:foregroundMark x1="89422" y1="52857" x2="91678" y2="50476"/>
                        <a14:foregroundMark x1="88575" y1="59048" x2="91961" y2="57937"/>
                        <a14:foregroundMark x1="89563" y1="66984" x2="91819" y2="70635"/>
                        <a14:foregroundMark x1="88575" y1="72540" x2="91537" y2="69841"/>
                        <a14:foregroundMark x1="91396" y1="81587" x2="91678" y2="57143"/>
                        <a14:foregroundMark x1="91537" y1="57302" x2="91678" y2="31111"/>
                        <a14:foregroundMark x1="91537" y1="30952" x2="91537" y2="10159"/>
                        <a14:foregroundMark x1="28350" y1="92063" x2="23836" y2="90317"/>
                        <a14:foregroundMark x1="8463" y1="30000" x2="17630" y2="44603"/>
                        <a14:foregroundMark x1="8463" y1="30794" x2="17630" y2="24444"/>
                        <a14:foregroundMark x1="8604" y1="18413" x2="18195" y2="23016"/>
                        <a14:foregroundMark x1="9027" y1="71111" x2="17207" y2="65238"/>
                        <a14:foregroundMark x1="8745" y1="70952" x2="17630" y2="85079"/>
                        <a14:foregroundMark x1="8463" y1="92063" x2="17630" y2="84603"/>
                        <a14:foregroundMark x1="9309" y1="91746" x2="16925" y2="94444"/>
                        <a14:backgroundMark x1="35402" y1="92857" x2="35402" y2="92857"/>
                        <a14:backgroundMark x1="40197" y1="92063" x2="40197" y2="92063"/>
                        <a14:backgroundMark x1="29901" y1="91111" x2="29901" y2="91111"/>
                        <a14:backgroundMark x1="30183" y1="91587" x2="30183" y2="91587"/>
                        <a14:backgroundMark x1="25388" y1="89683" x2="25388" y2="89683"/>
                        <a14:backgroundMark x1="26234" y1="89841" x2="26234" y2="89841"/>
                        <a14:backgroundMark x1="25388" y1="89365" x2="25388" y2="89365"/>
                        <a14:backgroundMark x1="26939" y1="92381" x2="26939" y2="92381"/>
                        <a14:backgroundMark x1="39774" y1="91746" x2="39774" y2="91746"/>
                        <a14:backgroundMark x1="43441" y1="91429" x2="43441" y2="91429"/>
                        <a14:backgroundMark x1="47109" y1="90476" x2="47109" y2="90476"/>
                        <a14:backgroundMark x1="51481" y1="89524" x2="51481" y2="89524"/>
                        <a14:backgroundMark x1="60367" y1="87619" x2="60367" y2="87619"/>
                        <a14:backgroundMark x1="65444" y1="86667" x2="65444" y2="86667"/>
                        <a14:backgroundMark x1="71086" y1="85238" x2="71086" y2="85238"/>
                        <a14:backgroundMark x1="75882" y1="84127" x2="75882" y2="84127"/>
                        <a14:backgroundMark x1="82511" y1="82698" x2="82511" y2="82698"/>
                        <a14:backgroundMark x1="86601" y1="82381" x2="86601" y2="82381"/>
                        <a14:backgroundMark x1="86742" y1="82222" x2="86742" y2="82222"/>
                        <a14:backgroundMark x1="90550" y1="73810" x2="90550" y2="73810"/>
                        <a14:backgroundMark x1="90550" y1="69841" x2="90550" y2="69841"/>
                        <a14:backgroundMark x1="90691" y1="65714" x2="90691" y2="65714"/>
                        <a14:backgroundMark x1="90691" y1="68254" x2="90691" y2="68254"/>
                        <a14:backgroundMark x1="86601" y1="57778" x2="86601" y2="57778"/>
                        <a14:backgroundMark x1="90550" y1="56190" x2="90550" y2="56190"/>
                        <a14:backgroundMark x1="90409" y1="50794" x2="90409" y2="50794"/>
                        <a14:backgroundMark x1="90550" y1="47302" x2="90550" y2="47302"/>
                        <a14:backgroundMark x1="86601" y1="33968" x2="86601" y2="33968"/>
                        <a14:backgroundMark x1="90550" y1="33492" x2="90550" y2="33492"/>
                        <a14:backgroundMark x1="90550" y1="31905" x2="90550" y2="31905"/>
                        <a14:backgroundMark x1="90691" y1="29524" x2="90550" y2="14603"/>
                        <a14:backgroundMark x1="90691" y1="30000" x2="90691" y2="30000"/>
                        <a14:backgroundMark x1="12835" y1="44127" x2="12835" y2="44127"/>
                        <a14:backgroundMark x1="11425" y1="26825" x2="14810" y2="23651"/>
                        <a14:backgroundMark x1="16220" y1="24603" x2="16643" y2="23175"/>
                        <a14:backgroundMark x1="10296" y1="28889" x2="10296" y2="28889"/>
                        <a14:backgroundMark x1="10155" y1="19841" x2="10155" y2="19841"/>
                        <a14:backgroundMark x1="10155" y1="34921" x2="10155" y2="34921"/>
                        <a14:backgroundMark x1="13399" y1="36508" x2="16079" y2="40159"/>
                        <a14:backgroundMark x1="37236" y1="37302" x2="37236" y2="37302"/>
                        <a14:backgroundMark x1="42031" y1="39206" x2="42031" y2="39206"/>
                        <a14:backgroundMark x1="22285" y1="70000" x2="22285" y2="70000"/>
                        <a14:backgroundMark x1="27362" y1="69206" x2="27362" y2="69206"/>
                        <a14:backgroundMark x1="34133" y1="67778" x2="34133" y2="67778"/>
                        <a14:backgroundMark x1="12976" y1="66508" x2="12976" y2="66508"/>
                        <a14:backgroundMark x1="10014" y1="66190" x2="10014" y2="66190"/>
                        <a14:backgroundMark x1="10155" y1="66984" x2="10155" y2="66984"/>
                        <a14:backgroundMark x1="87165" y1="9524" x2="87165" y2="9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54" y="2311623"/>
            <a:ext cx="1749407" cy="155448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D1ED7798-D4D2-4B8A-B630-31C018B983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8162" y1="8178" x2="83974" y2="13785"/>
                        <a14:foregroundMark x1="26282" y1="15421" x2="56624" y2="11682"/>
                        <a14:foregroundMark x1="35256" y1="46495" x2="86966" y2="48364"/>
                        <a14:foregroundMark x1="50214" y1="53972" x2="59615" y2="52336"/>
                        <a14:backgroundMark x1="15812" y1="79439" x2="15812" y2="79439"/>
                        <a14:backgroundMark x1="29274" y1="85981" x2="29274" y2="85981"/>
                        <a14:backgroundMark x1="52991" y1="87850" x2="52991" y2="87850"/>
                        <a14:backgroundMark x1="61325" y1="82243" x2="61325" y2="82243"/>
                        <a14:backgroundMark x1="77564" y1="82009" x2="77564" y2="82009"/>
                        <a14:backgroundMark x1="86325" y1="76869" x2="86325" y2="76869"/>
                        <a14:backgroundMark x1="83761" y1="82243" x2="83761" y2="82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593" y="2434166"/>
            <a:ext cx="1534103" cy="1402983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13361890-1973-42DB-9611-073450847D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2854" y1="87390" x2="99707" y2="67595"/>
                        <a14:backgroundMark x1="12903" y1="76979" x2="12903" y2="76979"/>
                        <a14:backgroundMark x1="23265" y1="79326" x2="23265" y2="79326"/>
                        <a14:backgroundMark x1="30890" y1="81232" x2="31183" y2="812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5" y="2334407"/>
            <a:ext cx="2331803" cy="1554535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354636DE-CF24-48E7-ABFC-D4B92DB195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33615" r="66308">
                        <a14:foregroundMark x1="41077" y1="79692" x2="46769" y2="17923"/>
                        <a14:foregroundMark x1="48769" y1="17692" x2="47692" y2="86769"/>
                        <a14:foregroundMark x1="53077" y1="83692" x2="52692" y2="17692"/>
                        <a14:foregroundMark x1="45077" y1="73769" x2="45462" y2="44923"/>
                        <a14:foregroundMark x1="54000" y1="64538" x2="59462" y2="74308"/>
                        <a14:foregroundMark x1="56769" y1="79692" x2="56692" y2="73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928" y="4475047"/>
            <a:ext cx="1471883" cy="1471883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D58C8152-1C36-4468-A1AA-DD742D19FE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49" b="96309" l="5325" r="985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302" y="4512979"/>
            <a:ext cx="1397857" cy="1232430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C0824776-52D0-4AF9-BD0D-31CF739F268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50990" y1="82903" x2="50150" y2="16677"/>
                        <a14:foregroundMark x1="40852" y1="47091" x2="55129" y2="39592"/>
                        <a14:foregroundMark x1="58728" y1="57768" x2="38032" y2="31374"/>
                        <a14:foregroundMark x1="52250" y1="33773" x2="38752" y2="39292"/>
                        <a14:foregroundMark x1="43191" y1="49310" x2="69466" y2="44571"/>
                        <a14:foregroundMark x1="55849" y1="46251" x2="32753" y2="50270"/>
                        <a14:foregroundMark x1="37792" y1="48350" x2="64727" y2="44571"/>
                        <a14:foregroundMark x1="49610" y1="26935" x2="60708" y2="52909"/>
                        <a14:foregroundMark x1="50570" y1="18596" x2="80564" y2="48470"/>
                        <a14:foregroundMark x1="50390" y1="83083" x2="17217" y2="493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741" y="4425177"/>
            <a:ext cx="1397858" cy="1397858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B053F47B-57D3-4F2B-8BCB-FC51C8C03A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98" b="96020" l="7002" r="94748">
                        <a14:foregroundMark x1="22538" y1="76368" x2="71335" y2="17662"/>
                        <a14:foregroundMark x1="73304" y1="79353" x2="25821" y2="19403"/>
                        <a14:foregroundMark x1="25164" y1="23632" x2="77462" y2="19154"/>
                        <a14:foregroundMark x1="63676" y1="21144" x2="72429" y2="71891"/>
                        <a14:foregroundMark x1="83807" y1="53980" x2="45295" y2="31095"/>
                        <a14:foregroundMark x1="39825" y1="18159" x2="56018" y2="16169"/>
                        <a14:foregroundMark x1="44639" y1="17164" x2="32823" y2="71393"/>
                        <a14:foregroundMark x1="20788" y1="33831" x2="24726" y2="68905"/>
                        <a14:foregroundMark x1="25164" y1="34328" x2="47921" y2="74129"/>
                        <a14:foregroundMark x1="32604" y1="80100" x2="67834" y2="73383"/>
                        <a14:foregroundMark x1="50766" y1="85323" x2="50985" y2="42040"/>
                        <a14:foregroundMark x1="49015" y1="65423" x2="61926" y2="86816"/>
                        <a14:foregroundMark x1="73304" y1="82836" x2="79869" y2="28607"/>
                        <a14:foregroundMark x1="24508" y1="34080" x2="74617" y2="34328"/>
                        <a14:foregroundMark x1="20350" y1="75622" x2="16411" y2="353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869" y="4579718"/>
            <a:ext cx="1272707" cy="1119536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07CD8D2E-B781-4747-A14D-E0CDBB13B58B}"/>
              </a:ext>
            </a:extLst>
          </p:cNvPr>
          <p:cNvSpPr txBox="1"/>
          <p:nvPr/>
        </p:nvSpPr>
        <p:spPr>
          <a:xfrm>
            <a:off x="129166" y="3778846"/>
            <a:ext cx="2958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Palettier simple, dynamique,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compact sur base mobile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45C52CD-51A1-438D-9A91-D592933DBA68}"/>
              </a:ext>
            </a:extLst>
          </p:cNvPr>
          <p:cNvSpPr txBox="1"/>
          <p:nvPr/>
        </p:nvSpPr>
        <p:spPr>
          <a:xfrm>
            <a:off x="4626811" y="3814577"/>
            <a:ext cx="2785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Préparation de commande,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 picking, Kanban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15A1F84-D9F0-40C0-95F1-57D4B4472093}"/>
              </a:ext>
            </a:extLst>
          </p:cNvPr>
          <p:cNvSpPr txBox="1"/>
          <p:nvPr/>
        </p:nvSpPr>
        <p:spPr>
          <a:xfrm>
            <a:off x="9150541" y="3781590"/>
            <a:ext cx="16871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Stockage masse</a:t>
            </a:r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9DE5A0FB-C15E-402E-B90D-8C43FBC33EFC}"/>
              </a:ext>
            </a:extLst>
          </p:cNvPr>
          <p:cNvSpPr txBox="1"/>
          <p:nvPr/>
        </p:nvSpPr>
        <p:spPr>
          <a:xfrm>
            <a:off x="641136" y="5745409"/>
            <a:ext cx="2167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Température dirigée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froid (-25°C,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+2/+5°C)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260876CE-3A78-4752-9709-7C3146D7E9BA}"/>
              </a:ext>
            </a:extLst>
          </p:cNvPr>
          <p:cNvSpPr txBox="1"/>
          <p:nvPr/>
        </p:nvSpPr>
        <p:spPr>
          <a:xfrm>
            <a:off x="3198305" y="5699254"/>
            <a:ext cx="3439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Température dirigée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chaud (température </a:t>
            </a:r>
          </a:p>
          <a:p>
            <a:pPr algn="ctr"/>
            <a:r>
              <a:rPr lang="fr-FR" b="1" dirty="0">
                <a:solidFill>
                  <a:schemeClr val="bg1"/>
                </a:solidFill>
              </a:rPr>
              <a:t>ambiante, chauffée)</a:t>
            </a:r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50BD4B28-F315-490D-931D-516133E6C445}"/>
              </a:ext>
            </a:extLst>
          </p:cNvPr>
          <p:cNvSpPr txBox="1"/>
          <p:nvPr/>
        </p:nvSpPr>
        <p:spPr>
          <a:xfrm>
            <a:off x="6879076" y="5625354"/>
            <a:ext cx="2369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Entrepôts sous douane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7D096AB-6ED5-48FE-965F-AEA0D0DF07F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87" y="1919287"/>
            <a:ext cx="3852897" cy="3736776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2BFCDB38-D565-4E28-9725-924450A07A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858" y="4917967"/>
            <a:ext cx="3547567" cy="1840301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9A2592C-D81D-4453-BC54-2DAF3C686294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4F80D80B-3B6D-44A3-9446-711AC23B3BC8}"/>
              </a:ext>
            </a:extLst>
          </p:cNvPr>
          <p:cNvSpPr txBox="1"/>
          <p:nvPr/>
        </p:nvSpPr>
        <p:spPr>
          <a:xfrm>
            <a:off x="11800831" y="390383"/>
            <a:ext cx="39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P.5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CA2C937-AA4C-4914-BEDA-088ED5D473C8}"/>
              </a:ext>
            </a:extLst>
          </p:cNvPr>
          <p:cNvSpPr/>
          <p:nvPr/>
        </p:nvSpPr>
        <p:spPr>
          <a:xfrm>
            <a:off x="1728282" y="-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745AED6-F753-47F5-BA6C-D81B62D0B0E8}"/>
              </a:ext>
            </a:extLst>
          </p:cNvPr>
          <p:cNvSpPr/>
          <p:nvPr/>
        </p:nvSpPr>
        <p:spPr>
          <a:xfrm>
            <a:off x="309718" y="765335"/>
            <a:ext cx="11559250" cy="69971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 dirty="0">
                <a:latin typeface="Bebas Neue"/>
              </a:rPr>
              <a:t>	</a:t>
            </a:r>
            <a:r>
              <a:rPr lang="fr-FR" sz="4000" dirty="0">
                <a:latin typeface="Bebas Neue"/>
              </a:rPr>
              <a:t>Logistique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6E29F7A1-5700-4E51-AC8E-5498E8C56D0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63008" y="4964610"/>
            <a:ext cx="3547567" cy="1793658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404C932-4343-4779-B16F-28E69B4FB3F8}"/>
              </a:ext>
            </a:extLst>
          </p:cNvPr>
          <p:cNvSpPr txBox="1"/>
          <p:nvPr/>
        </p:nvSpPr>
        <p:spPr>
          <a:xfrm>
            <a:off x="112076" y="6810039"/>
            <a:ext cx="4806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>
                <a:solidFill>
                  <a:schemeClr val="bg1"/>
                </a:solidFill>
              </a:rPr>
              <a:t>WMS</a:t>
            </a:r>
            <a:r>
              <a:rPr lang="fr-FR" b="1" dirty="0">
                <a:solidFill>
                  <a:schemeClr val="bg1"/>
                </a:solidFill>
              </a:rPr>
              <a:t> – Radio fréquence – EDI – accès web client</a:t>
            </a:r>
            <a:endParaRPr lang="fr-BE" b="1" dirty="0">
              <a:solidFill>
                <a:schemeClr val="bg1"/>
              </a:solidFill>
            </a:endParaRPr>
          </a:p>
          <a:p>
            <a:endParaRPr lang="fr-FR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E4735458-8232-476B-8DA3-88BA67B870EB}"/>
              </a:ext>
            </a:extLst>
          </p:cNvPr>
          <p:cNvSpPr txBox="1"/>
          <p:nvPr/>
        </p:nvSpPr>
        <p:spPr>
          <a:xfrm>
            <a:off x="9932464" y="5675574"/>
            <a:ext cx="2104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Matière dangereuse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399EED-0491-48D8-81A4-A1ABE63E1268}"/>
              </a:ext>
            </a:extLst>
          </p:cNvPr>
          <p:cNvSpPr txBox="1"/>
          <p:nvPr/>
        </p:nvSpPr>
        <p:spPr>
          <a:xfrm>
            <a:off x="734486" y="1869498"/>
            <a:ext cx="43591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Solutions informatiques :</a:t>
            </a:r>
          </a:p>
          <a:p>
            <a:endParaRPr lang="fr-FR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bg1"/>
                </a:solidFill>
              </a:rPr>
              <a:t>EDI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bg1"/>
                </a:solidFill>
              </a:rPr>
              <a:t>Accès web client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bg1"/>
                </a:solidFill>
              </a:rPr>
              <a:t>WMS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b="1" dirty="0">
                <a:solidFill>
                  <a:schemeClr val="bg1"/>
                </a:solidFill>
              </a:rPr>
              <a:t>Radio fréquence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92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1.41419 -0.00324 " pathEditMode="relative" rAng="0" ptsTypes="AA">
                                      <p:cBhvr>
                                        <p:cTn id="76" dur="4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70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8200"/>
                            </p:stCondLst>
                            <p:childTnLst>
                              <p:par>
                                <p:cTn id="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1.37187 -0.00301 " pathEditMode="relative" rAng="0" ptsTypes="AA">
                                      <p:cBhvr>
                                        <p:cTn id="79" dur="54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21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9A2592C-D81D-4453-BC54-2DAF3C686294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4F80D80B-3B6D-44A3-9446-711AC23B3BC8}"/>
              </a:ext>
            </a:extLst>
          </p:cNvPr>
          <p:cNvSpPr txBox="1"/>
          <p:nvPr/>
        </p:nvSpPr>
        <p:spPr>
          <a:xfrm>
            <a:off x="11800831" y="390383"/>
            <a:ext cx="39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P.6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CA2C937-AA4C-4914-BEDA-088ED5D473C8}"/>
              </a:ext>
            </a:extLst>
          </p:cNvPr>
          <p:cNvSpPr/>
          <p:nvPr/>
        </p:nvSpPr>
        <p:spPr>
          <a:xfrm>
            <a:off x="1728282" y="-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69" name="Shape 782">
            <a:extLst>
              <a:ext uri="{FF2B5EF4-FFF2-40B4-BE49-F238E27FC236}">
                <a16:creationId xmlns:a16="http://schemas.microsoft.com/office/drawing/2014/main" id="{445D5A1E-6C71-492D-AD91-A1EF133FC004}"/>
              </a:ext>
            </a:extLst>
          </p:cNvPr>
          <p:cNvSpPr/>
          <p:nvPr/>
        </p:nvSpPr>
        <p:spPr>
          <a:xfrm>
            <a:off x="350178" y="1690688"/>
            <a:ext cx="1543585" cy="3518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0"/>
                </a:moveTo>
                <a:cubicBezTo>
                  <a:pt x="631" y="0"/>
                  <a:pt x="0" y="391"/>
                  <a:pt x="0" y="873"/>
                </a:cubicBezTo>
                <a:lnTo>
                  <a:pt x="0" y="19208"/>
                </a:lnTo>
                <a:cubicBezTo>
                  <a:pt x="0" y="19690"/>
                  <a:pt x="631" y="20081"/>
                  <a:pt x="1408" y="20081"/>
                </a:cubicBezTo>
                <a:lnTo>
                  <a:pt x="9360" y="20081"/>
                </a:lnTo>
                <a:lnTo>
                  <a:pt x="10800" y="21600"/>
                </a:lnTo>
                <a:lnTo>
                  <a:pt x="12240" y="20081"/>
                </a:lnTo>
                <a:lnTo>
                  <a:pt x="20192" y="20081"/>
                </a:lnTo>
                <a:cubicBezTo>
                  <a:pt x="20969" y="20081"/>
                  <a:pt x="21600" y="19690"/>
                  <a:pt x="21600" y="19208"/>
                </a:cubicBezTo>
                <a:lnTo>
                  <a:pt x="21600" y="873"/>
                </a:lnTo>
                <a:cubicBezTo>
                  <a:pt x="21600" y="391"/>
                  <a:pt x="20969" y="0"/>
                  <a:pt x="20192" y="0"/>
                </a:cubicBezTo>
                <a:lnTo>
                  <a:pt x="1408" y="0"/>
                </a:lnTo>
                <a:close/>
              </a:path>
            </a:pathLst>
          </a:custGeom>
          <a:solidFill>
            <a:srgbClr val="C00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</a:defRPr>
            </a:pPr>
            <a:r>
              <a:rPr lang="fr-FR" sz="2401" dirty="0">
                <a:latin typeface="Bebas Neue"/>
              </a:rPr>
              <a:t>        </a:t>
            </a:r>
            <a:endParaRPr sz="2401" dirty="0">
              <a:latin typeface="Bebas Neue"/>
            </a:endParaRPr>
          </a:p>
        </p:txBody>
      </p:sp>
      <p:sp>
        <p:nvSpPr>
          <p:cNvPr id="70" name="Shape 782">
            <a:extLst>
              <a:ext uri="{FF2B5EF4-FFF2-40B4-BE49-F238E27FC236}">
                <a16:creationId xmlns:a16="http://schemas.microsoft.com/office/drawing/2014/main" id="{DC8078A5-AC7A-4606-AB72-2C0EF2784522}"/>
              </a:ext>
            </a:extLst>
          </p:cNvPr>
          <p:cNvSpPr/>
          <p:nvPr/>
        </p:nvSpPr>
        <p:spPr>
          <a:xfrm>
            <a:off x="2376693" y="1709886"/>
            <a:ext cx="1543585" cy="3518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0"/>
                </a:moveTo>
                <a:cubicBezTo>
                  <a:pt x="631" y="0"/>
                  <a:pt x="0" y="391"/>
                  <a:pt x="0" y="873"/>
                </a:cubicBezTo>
                <a:lnTo>
                  <a:pt x="0" y="19208"/>
                </a:lnTo>
                <a:cubicBezTo>
                  <a:pt x="0" y="19690"/>
                  <a:pt x="631" y="20081"/>
                  <a:pt x="1408" y="20081"/>
                </a:cubicBezTo>
                <a:lnTo>
                  <a:pt x="9360" y="20081"/>
                </a:lnTo>
                <a:lnTo>
                  <a:pt x="10800" y="21600"/>
                </a:lnTo>
                <a:lnTo>
                  <a:pt x="12240" y="20081"/>
                </a:lnTo>
                <a:lnTo>
                  <a:pt x="20192" y="20081"/>
                </a:lnTo>
                <a:cubicBezTo>
                  <a:pt x="20969" y="20081"/>
                  <a:pt x="21600" y="19690"/>
                  <a:pt x="21600" y="19208"/>
                </a:cubicBezTo>
                <a:lnTo>
                  <a:pt x="21600" y="873"/>
                </a:lnTo>
                <a:cubicBezTo>
                  <a:pt x="21600" y="391"/>
                  <a:pt x="20969" y="0"/>
                  <a:pt x="20192" y="0"/>
                </a:cubicBezTo>
                <a:lnTo>
                  <a:pt x="1408" y="0"/>
                </a:lnTo>
                <a:close/>
              </a:path>
            </a:pathLst>
          </a:custGeom>
          <a:solidFill>
            <a:schemeClr val="accent2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2401" dirty="0">
              <a:latin typeface="Bebas Neue"/>
            </a:endParaRPr>
          </a:p>
        </p:txBody>
      </p:sp>
      <p:sp>
        <p:nvSpPr>
          <p:cNvPr id="71" name="Shape 782">
            <a:extLst>
              <a:ext uri="{FF2B5EF4-FFF2-40B4-BE49-F238E27FC236}">
                <a16:creationId xmlns:a16="http://schemas.microsoft.com/office/drawing/2014/main" id="{73586301-0F4C-4611-95C8-9BE7E34CF624}"/>
              </a:ext>
            </a:extLst>
          </p:cNvPr>
          <p:cNvSpPr/>
          <p:nvPr/>
        </p:nvSpPr>
        <p:spPr>
          <a:xfrm>
            <a:off x="4370532" y="1711703"/>
            <a:ext cx="1543585" cy="3518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0"/>
                </a:moveTo>
                <a:cubicBezTo>
                  <a:pt x="631" y="0"/>
                  <a:pt x="0" y="391"/>
                  <a:pt x="0" y="873"/>
                </a:cubicBezTo>
                <a:lnTo>
                  <a:pt x="0" y="19208"/>
                </a:lnTo>
                <a:cubicBezTo>
                  <a:pt x="0" y="19690"/>
                  <a:pt x="631" y="20081"/>
                  <a:pt x="1408" y="20081"/>
                </a:cubicBezTo>
                <a:lnTo>
                  <a:pt x="9360" y="20081"/>
                </a:lnTo>
                <a:lnTo>
                  <a:pt x="10800" y="21600"/>
                </a:lnTo>
                <a:lnTo>
                  <a:pt x="12240" y="20081"/>
                </a:lnTo>
                <a:lnTo>
                  <a:pt x="20192" y="20081"/>
                </a:lnTo>
                <a:cubicBezTo>
                  <a:pt x="20969" y="20081"/>
                  <a:pt x="21600" y="19690"/>
                  <a:pt x="21600" y="19208"/>
                </a:cubicBezTo>
                <a:lnTo>
                  <a:pt x="21600" y="873"/>
                </a:lnTo>
                <a:cubicBezTo>
                  <a:pt x="21600" y="391"/>
                  <a:pt x="20969" y="0"/>
                  <a:pt x="20192" y="0"/>
                </a:cubicBezTo>
                <a:lnTo>
                  <a:pt x="1408" y="0"/>
                </a:lnTo>
                <a:close/>
              </a:path>
            </a:pathLst>
          </a:custGeom>
          <a:solidFill>
            <a:srgbClr val="FFC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2401" dirty="0">
              <a:latin typeface="Bebas Neue"/>
            </a:endParaRPr>
          </a:p>
        </p:txBody>
      </p:sp>
      <p:sp>
        <p:nvSpPr>
          <p:cNvPr id="72" name="Shape 782">
            <a:extLst>
              <a:ext uri="{FF2B5EF4-FFF2-40B4-BE49-F238E27FC236}">
                <a16:creationId xmlns:a16="http://schemas.microsoft.com/office/drawing/2014/main" id="{2258CDC4-6546-40BC-A7F2-477025621931}"/>
              </a:ext>
            </a:extLst>
          </p:cNvPr>
          <p:cNvSpPr/>
          <p:nvPr/>
        </p:nvSpPr>
        <p:spPr>
          <a:xfrm>
            <a:off x="6365916" y="1750385"/>
            <a:ext cx="1543585" cy="3518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0"/>
                </a:moveTo>
                <a:cubicBezTo>
                  <a:pt x="631" y="0"/>
                  <a:pt x="0" y="391"/>
                  <a:pt x="0" y="873"/>
                </a:cubicBezTo>
                <a:lnTo>
                  <a:pt x="0" y="19208"/>
                </a:lnTo>
                <a:cubicBezTo>
                  <a:pt x="0" y="19690"/>
                  <a:pt x="631" y="20081"/>
                  <a:pt x="1408" y="20081"/>
                </a:cubicBezTo>
                <a:lnTo>
                  <a:pt x="9360" y="20081"/>
                </a:lnTo>
                <a:lnTo>
                  <a:pt x="10800" y="21600"/>
                </a:lnTo>
                <a:lnTo>
                  <a:pt x="12240" y="20081"/>
                </a:lnTo>
                <a:lnTo>
                  <a:pt x="20192" y="20081"/>
                </a:lnTo>
                <a:cubicBezTo>
                  <a:pt x="20969" y="20081"/>
                  <a:pt x="21600" y="19690"/>
                  <a:pt x="21600" y="19208"/>
                </a:cubicBezTo>
                <a:lnTo>
                  <a:pt x="21600" y="873"/>
                </a:lnTo>
                <a:cubicBezTo>
                  <a:pt x="21600" y="391"/>
                  <a:pt x="20969" y="0"/>
                  <a:pt x="20192" y="0"/>
                </a:cubicBezTo>
                <a:lnTo>
                  <a:pt x="1408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2401" dirty="0">
              <a:latin typeface="Bebas Neue"/>
            </a:endParaRPr>
          </a:p>
        </p:txBody>
      </p:sp>
      <p:sp>
        <p:nvSpPr>
          <p:cNvPr id="73" name="Shape 782">
            <a:extLst>
              <a:ext uri="{FF2B5EF4-FFF2-40B4-BE49-F238E27FC236}">
                <a16:creationId xmlns:a16="http://schemas.microsoft.com/office/drawing/2014/main" id="{67802E2F-7243-4F98-947D-1E4F7556E0F6}"/>
              </a:ext>
            </a:extLst>
          </p:cNvPr>
          <p:cNvSpPr/>
          <p:nvPr/>
        </p:nvSpPr>
        <p:spPr>
          <a:xfrm>
            <a:off x="8327079" y="1747917"/>
            <a:ext cx="1543585" cy="3518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0"/>
                </a:moveTo>
                <a:cubicBezTo>
                  <a:pt x="631" y="0"/>
                  <a:pt x="0" y="391"/>
                  <a:pt x="0" y="873"/>
                </a:cubicBezTo>
                <a:lnTo>
                  <a:pt x="0" y="19208"/>
                </a:lnTo>
                <a:cubicBezTo>
                  <a:pt x="0" y="19690"/>
                  <a:pt x="631" y="20081"/>
                  <a:pt x="1408" y="20081"/>
                </a:cubicBezTo>
                <a:lnTo>
                  <a:pt x="9360" y="20081"/>
                </a:lnTo>
                <a:lnTo>
                  <a:pt x="10800" y="21600"/>
                </a:lnTo>
                <a:lnTo>
                  <a:pt x="12240" y="20081"/>
                </a:lnTo>
                <a:lnTo>
                  <a:pt x="20192" y="20081"/>
                </a:lnTo>
                <a:cubicBezTo>
                  <a:pt x="20969" y="20081"/>
                  <a:pt x="21600" y="19690"/>
                  <a:pt x="21600" y="19208"/>
                </a:cubicBezTo>
                <a:lnTo>
                  <a:pt x="21600" y="873"/>
                </a:lnTo>
                <a:cubicBezTo>
                  <a:pt x="21600" y="391"/>
                  <a:pt x="20969" y="0"/>
                  <a:pt x="20192" y="0"/>
                </a:cubicBezTo>
                <a:lnTo>
                  <a:pt x="1408" y="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2401" dirty="0">
              <a:latin typeface="Bebas Neue"/>
            </a:endParaRPr>
          </a:p>
        </p:txBody>
      </p:sp>
      <p:pic>
        <p:nvPicPr>
          <p:cNvPr id="74" name="Picture 6" descr="Résultat de recherche d'images pour &quot;tondeuse autoportée monsieur jardinage&quot;">
            <a:extLst>
              <a:ext uri="{FF2B5EF4-FFF2-40B4-BE49-F238E27FC236}">
                <a16:creationId xmlns:a16="http://schemas.microsoft.com/office/drawing/2014/main" id="{B57360D2-73AE-4AC9-BF0B-01FA657B0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09" y="1873210"/>
            <a:ext cx="1119803" cy="85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0" descr="Résultat de recherche d'images pour &quot;rockwool&quot;">
            <a:extLst>
              <a:ext uri="{FF2B5EF4-FFF2-40B4-BE49-F238E27FC236}">
                <a16:creationId xmlns:a16="http://schemas.microsoft.com/office/drawing/2014/main" id="{2BFDEC21-7FFC-4706-BBC6-24E365A5B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000" y1="21374" x2="73000" y2="7061"/>
                        <a14:foregroundMark x1="74167" y1="6298" x2="83667" y2="7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205" y="2748443"/>
            <a:ext cx="1119803" cy="97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RÃ©sultat de recherche d'images pour &quot;palette de moellon&quot;">
            <a:extLst>
              <a:ext uri="{FF2B5EF4-FFF2-40B4-BE49-F238E27FC236}">
                <a16:creationId xmlns:a16="http://schemas.microsoft.com/office/drawing/2014/main" id="{B8F7FB26-656B-4335-A91B-C624433D2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" b="100000" l="10000" r="90000">
                        <a14:foregroundMark x1="27813" y1="25556" x2="43516" y2="6111"/>
                        <a14:foregroundMark x1="41406" y1="4583" x2="68359" y2="8611"/>
                        <a14:foregroundMark x1="67422" y1="36806" x2="68516" y2="7500"/>
                        <a14:foregroundMark x1="23672" y1="24583" x2="41953" y2="4167"/>
                        <a14:backgroundMark x1="76406" y1="6111" x2="35703" y2="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118" y="3726404"/>
            <a:ext cx="2059386" cy="115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0" descr="RÃ©sultat de recherche d'images pour &quot;flocon surgelÃ©&quot;">
            <a:extLst>
              <a:ext uri="{FF2B5EF4-FFF2-40B4-BE49-F238E27FC236}">
                <a16:creationId xmlns:a16="http://schemas.microsoft.com/office/drawing/2014/main" id="{21C45A70-6841-4E83-9025-65281C88A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44" y="3351376"/>
            <a:ext cx="325165" cy="32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14" descr="Résultat de recherche d'images pour &quot;palette de clayette&quot;">
            <a:extLst>
              <a:ext uri="{FF2B5EF4-FFF2-40B4-BE49-F238E27FC236}">
                <a16:creationId xmlns:a16="http://schemas.microsoft.com/office/drawing/2014/main" id="{1F8988D0-EBF4-4DDD-AD40-2F4F7D259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90200" y1="34431" x2="89600" y2="29341"/>
                        <a14:foregroundMark x1="12400" y1="36826" x2="12400" y2="36826"/>
                        <a14:foregroundMark x1="28200" y1="20359" x2="28200" y2="20359"/>
                        <a14:foregroundMark x1="30800" y1="19760" x2="30800" y2="19760"/>
                        <a14:foregroundMark x1="30000" y1="19162" x2="29600" y2="18862"/>
                        <a14:backgroundMark x1="87800" y1="82635" x2="98200" y2="50000"/>
                        <a14:backgroundMark x1="84200" y1="29341" x2="44400" y2="24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479" y="3938440"/>
            <a:ext cx="1543585" cy="103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Shape 782">
            <a:extLst>
              <a:ext uri="{FF2B5EF4-FFF2-40B4-BE49-F238E27FC236}">
                <a16:creationId xmlns:a16="http://schemas.microsoft.com/office/drawing/2014/main" id="{08BFECAA-CA82-4A5D-A28F-7CA039A8E5A8}"/>
              </a:ext>
            </a:extLst>
          </p:cNvPr>
          <p:cNvSpPr/>
          <p:nvPr/>
        </p:nvSpPr>
        <p:spPr>
          <a:xfrm>
            <a:off x="10353594" y="1709886"/>
            <a:ext cx="1543585" cy="3518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0"/>
                </a:moveTo>
                <a:cubicBezTo>
                  <a:pt x="631" y="0"/>
                  <a:pt x="0" y="391"/>
                  <a:pt x="0" y="873"/>
                </a:cubicBezTo>
                <a:lnTo>
                  <a:pt x="0" y="19208"/>
                </a:lnTo>
                <a:cubicBezTo>
                  <a:pt x="0" y="19690"/>
                  <a:pt x="631" y="20081"/>
                  <a:pt x="1408" y="20081"/>
                </a:cubicBezTo>
                <a:lnTo>
                  <a:pt x="9360" y="20081"/>
                </a:lnTo>
                <a:lnTo>
                  <a:pt x="10800" y="21600"/>
                </a:lnTo>
                <a:lnTo>
                  <a:pt x="12240" y="20081"/>
                </a:lnTo>
                <a:lnTo>
                  <a:pt x="20192" y="20081"/>
                </a:lnTo>
                <a:cubicBezTo>
                  <a:pt x="20969" y="20081"/>
                  <a:pt x="21600" y="19690"/>
                  <a:pt x="21600" y="19208"/>
                </a:cubicBezTo>
                <a:lnTo>
                  <a:pt x="21600" y="873"/>
                </a:lnTo>
                <a:cubicBezTo>
                  <a:pt x="21600" y="391"/>
                  <a:pt x="20969" y="0"/>
                  <a:pt x="20192" y="0"/>
                </a:cubicBezTo>
                <a:lnTo>
                  <a:pt x="1408" y="0"/>
                </a:lnTo>
                <a:close/>
              </a:path>
            </a:pathLst>
          </a:custGeom>
          <a:solidFill>
            <a:srgbClr val="00B0F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2401" dirty="0">
              <a:latin typeface="Bebas Neue"/>
            </a:endParaRPr>
          </a:p>
        </p:txBody>
      </p:sp>
      <p:pic>
        <p:nvPicPr>
          <p:cNvPr id="80" name="Picture 2" descr="RÃ©sultat de recherche d'images pour &quot;produit vichy&quot;">
            <a:extLst>
              <a:ext uri="{FF2B5EF4-FFF2-40B4-BE49-F238E27FC236}">
                <a16:creationId xmlns:a16="http://schemas.microsoft.com/office/drawing/2014/main" id="{04AAC954-07D1-4E3D-B397-9372B5512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7850" y1="73720" x2="12969" y2="11263"/>
                        <a14:foregroundMark x1="31058" y1="16041" x2="6143" y2="12287"/>
                        <a14:foregroundMark x1="10580" y1="58020" x2="8191" y2="82935"/>
                        <a14:foregroundMark x1="6143" y1="84300" x2="0" y2="44027"/>
                        <a14:backgroundMark x1="2048" y1="9556" x2="1365" y2="23891"/>
                        <a14:backgroundMark x1="1365" y1="84300" x2="1024" y2="56997"/>
                        <a14:backgroundMark x1="1024" y1="56655" x2="341" y2="52218"/>
                        <a14:backgroundMark x1="341" y1="52218" x2="0" y2="450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274" y="2095867"/>
            <a:ext cx="969721" cy="96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2" descr="Résultat de recherche d'images pour &quot;bouchons plastiques cosmétique&quot;">
            <a:extLst>
              <a:ext uri="{FF2B5EF4-FFF2-40B4-BE49-F238E27FC236}">
                <a16:creationId xmlns:a16="http://schemas.microsoft.com/office/drawing/2014/main" id="{9D5269CA-C6BA-4FE2-84EC-DE8361ED9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492" y="3562732"/>
            <a:ext cx="1378432" cy="8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8" descr="Résultat de recherche d'images pour &quot;toles oxy soudées&quot;">
            <a:extLst>
              <a:ext uri="{FF2B5EF4-FFF2-40B4-BE49-F238E27FC236}">
                <a16:creationId xmlns:a16="http://schemas.microsoft.com/office/drawing/2014/main" id="{CF27E09A-E2FF-4281-824A-3823BB038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710" y="2095867"/>
            <a:ext cx="1292961" cy="969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4" descr="Résultat de recherche d'images pour &quot;telescopes&quot;">
            <a:extLst>
              <a:ext uri="{FF2B5EF4-FFF2-40B4-BE49-F238E27FC236}">
                <a16:creationId xmlns:a16="http://schemas.microsoft.com/office/drawing/2014/main" id="{92A4D68C-EF38-4F0F-86BD-8D8F62564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001" y="3364201"/>
            <a:ext cx="1471306" cy="147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4F226792-A605-48F5-82CF-70CD472265E7}"/>
              </a:ext>
            </a:extLst>
          </p:cNvPr>
          <p:cNvSpPr txBox="1"/>
          <p:nvPr/>
        </p:nvSpPr>
        <p:spPr>
          <a:xfrm rot="19001645">
            <a:off x="8142659" y="5554718"/>
            <a:ext cx="148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ebas Neue"/>
              </a:rPr>
              <a:t>Mécanique / Précision</a:t>
            </a:r>
          </a:p>
        </p:txBody>
      </p:sp>
      <p:pic>
        <p:nvPicPr>
          <p:cNvPr id="85" name="Picture 12" descr="Résultat de recherche d'images pour &quot;dubost colas pradel&quot;">
            <a:extLst>
              <a:ext uri="{FF2B5EF4-FFF2-40B4-BE49-F238E27FC236}">
                <a16:creationId xmlns:a16="http://schemas.microsoft.com/office/drawing/2014/main" id="{3CA292BF-E497-405A-BCCC-77A7CE42D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72070" y1="96719" x2="90039" y2="49063"/>
                        <a14:foregroundMark x1="89746" y1="49531" x2="90332" y2="47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725" y="3294068"/>
            <a:ext cx="1166133" cy="72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www.canard-sefic.com/images/moyen_diamant-gd-luxe.jpg">
            <a:extLst>
              <a:ext uri="{FF2B5EF4-FFF2-40B4-BE49-F238E27FC236}">
                <a16:creationId xmlns:a16="http://schemas.microsoft.com/office/drawing/2014/main" id="{BD9B5F7F-CAEA-470B-A2F8-95CEE32C4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972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502" y="2638412"/>
            <a:ext cx="1148356" cy="53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ZoneTexte 96">
            <a:extLst>
              <a:ext uri="{FF2B5EF4-FFF2-40B4-BE49-F238E27FC236}">
                <a16:creationId xmlns:a16="http://schemas.microsoft.com/office/drawing/2014/main" id="{80F84493-8D71-4638-8FB6-EA541EB5EDE7}"/>
              </a:ext>
            </a:extLst>
          </p:cNvPr>
          <p:cNvSpPr txBox="1"/>
          <p:nvPr/>
        </p:nvSpPr>
        <p:spPr>
          <a:xfrm rot="19001645">
            <a:off x="10582548" y="5401387"/>
            <a:ext cx="763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ebas Neue"/>
              </a:rPr>
              <a:t>Divers</a:t>
            </a:r>
          </a:p>
        </p:txBody>
      </p:sp>
      <p:sp>
        <p:nvSpPr>
          <p:cNvPr id="98" name="ZoneTexte 97">
            <a:extLst>
              <a:ext uri="{FF2B5EF4-FFF2-40B4-BE49-F238E27FC236}">
                <a16:creationId xmlns:a16="http://schemas.microsoft.com/office/drawing/2014/main" id="{9BC1F723-65B4-4931-8054-F8C3D030624B}"/>
              </a:ext>
            </a:extLst>
          </p:cNvPr>
          <p:cNvSpPr txBox="1"/>
          <p:nvPr/>
        </p:nvSpPr>
        <p:spPr>
          <a:xfrm rot="19001645">
            <a:off x="6163744" y="5432167"/>
            <a:ext cx="1901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ebas Neue"/>
              </a:rPr>
              <a:t>Cosmétique / Produits de conditionnement</a:t>
            </a:r>
          </a:p>
        </p:txBody>
      </p:sp>
      <p:sp>
        <p:nvSpPr>
          <p:cNvPr id="99" name="ZoneTexte 98">
            <a:extLst>
              <a:ext uri="{FF2B5EF4-FFF2-40B4-BE49-F238E27FC236}">
                <a16:creationId xmlns:a16="http://schemas.microsoft.com/office/drawing/2014/main" id="{D617E2CA-D112-4A35-9CAD-60EE6073E5CE}"/>
              </a:ext>
            </a:extLst>
          </p:cNvPr>
          <p:cNvSpPr txBox="1"/>
          <p:nvPr/>
        </p:nvSpPr>
        <p:spPr>
          <a:xfrm rot="19001645">
            <a:off x="3940120" y="5561392"/>
            <a:ext cx="1902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ebas Neue"/>
              </a:rPr>
              <a:t>Agro-alimentaire</a:t>
            </a:r>
          </a:p>
        </p:txBody>
      </p:sp>
      <p:sp>
        <p:nvSpPr>
          <p:cNvPr id="100" name="ZoneTexte 99">
            <a:extLst>
              <a:ext uri="{FF2B5EF4-FFF2-40B4-BE49-F238E27FC236}">
                <a16:creationId xmlns:a16="http://schemas.microsoft.com/office/drawing/2014/main" id="{9EE781A4-5191-4249-9DD9-1ACD8F6254A3}"/>
              </a:ext>
            </a:extLst>
          </p:cNvPr>
          <p:cNvSpPr txBox="1"/>
          <p:nvPr/>
        </p:nvSpPr>
        <p:spPr>
          <a:xfrm rot="19001645">
            <a:off x="2356073" y="5403905"/>
            <a:ext cx="148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ebas Neue"/>
              </a:rPr>
              <a:t>Bâtiment / jardin</a:t>
            </a:r>
          </a:p>
        </p:txBody>
      </p:sp>
      <p:sp>
        <p:nvSpPr>
          <p:cNvPr id="101" name="ZoneTexte 100">
            <a:extLst>
              <a:ext uri="{FF2B5EF4-FFF2-40B4-BE49-F238E27FC236}">
                <a16:creationId xmlns:a16="http://schemas.microsoft.com/office/drawing/2014/main" id="{D1B8D8C2-B7F6-4F9A-8443-618BC01B5A1C}"/>
              </a:ext>
            </a:extLst>
          </p:cNvPr>
          <p:cNvSpPr txBox="1"/>
          <p:nvPr/>
        </p:nvSpPr>
        <p:spPr>
          <a:xfrm rot="19001645">
            <a:off x="111685" y="5418525"/>
            <a:ext cx="1810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Bebas Neue"/>
              </a:rPr>
              <a:t>Marchandise sensibles</a:t>
            </a:r>
          </a:p>
        </p:txBody>
      </p:sp>
      <p:pic>
        <p:nvPicPr>
          <p:cNvPr id="102" name="Picture 4" descr="RÃ©sultat de recherche d'images pour &quot;cadeau&quot;">
            <a:extLst>
              <a:ext uri="{FF2B5EF4-FFF2-40B4-BE49-F238E27FC236}">
                <a16:creationId xmlns:a16="http://schemas.microsoft.com/office/drawing/2014/main" id="{EAAF5261-AF6B-4D56-B788-A70B6CAB7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96" y="1787133"/>
            <a:ext cx="764738" cy="85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Image 102">
            <a:extLst>
              <a:ext uri="{FF2B5EF4-FFF2-40B4-BE49-F238E27FC236}">
                <a16:creationId xmlns:a16="http://schemas.microsoft.com/office/drawing/2014/main" id="{53A5FF06-F769-4D12-85A8-FB113EB9B82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17" y="4082361"/>
            <a:ext cx="1192429" cy="900946"/>
          </a:xfrm>
          <a:prstGeom prst="rect">
            <a:avLst/>
          </a:prstGeom>
        </p:spPr>
      </p:pic>
      <p:pic>
        <p:nvPicPr>
          <p:cNvPr id="104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EEDE094C-72E8-4D37-9543-111B73F62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06" y="3748310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D85B128B-AF65-4974-B8D3-63641A3BD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86" y="3786352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2B9F2828-93D5-483E-9C37-10FA37BB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59" y="3840139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CEC5D4C9-05DB-422F-A485-BE873D603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024" y="3875220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55AD6D31-6B56-4029-8E11-AC0FBE071E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60" y="3931862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96683BEA-DF0F-476B-B112-3175A7B0F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79" y="3820123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6AF7CE17-0CE8-4B7F-9FCF-BED31DF2D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9" y="3858165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2C63E2A5-7369-44CF-B45D-920E93408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32" y="3911952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B13449C9-163A-4CC7-8879-A79E1005D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97" y="3947033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1B575386-E9E8-4837-98C4-F8744B145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33" y="4003675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9A3348BB-0283-4AC4-82AF-A561A0EF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1" y="3898809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0FDA6B56-5B18-4272-9A29-0B2C8AE5B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1" y="3936851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4578A9E3-4182-4980-A3D3-E4CD5B87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4" y="3990638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EF9F2EC5-FC73-47D7-9F67-83177CA5C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659" y="4025719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8" descr="RÃ©sultat de recherche d'images pour &quot;bouteille vin png&quot;">
            <a:extLst>
              <a:ext uri="{FF2B5EF4-FFF2-40B4-BE49-F238E27FC236}">
                <a16:creationId xmlns:a16="http://schemas.microsoft.com/office/drawing/2014/main" id="{A7890530-0D3E-42F3-9055-2EF79FF73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95" y="4082361"/>
            <a:ext cx="619275" cy="6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AutoShape 14" descr="RÃ©sultat de recherche d'images pour &quot;papier toilette rose&quot;">
            <a:extLst>
              <a:ext uri="{FF2B5EF4-FFF2-40B4-BE49-F238E27FC236}">
                <a16:creationId xmlns:a16="http://schemas.microsoft.com/office/drawing/2014/main" id="{C4E9E856-C20C-45B4-B2A8-F2BA934897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pic>
        <p:nvPicPr>
          <p:cNvPr id="120" name="Image 119">
            <a:extLst>
              <a:ext uri="{FF2B5EF4-FFF2-40B4-BE49-F238E27FC236}">
                <a16:creationId xmlns:a16="http://schemas.microsoft.com/office/drawing/2014/main" id="{0D8F5ABE-33D0-482C-A2A2-74BF2376C54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346" b="99442" l="0" r="9860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14741" y="1747917"/>
            <a:ext cx="781956" cy="734192"/>
          </a:xfrm>
          <a:prstGeom prst="rect">
            <a:avLst/>
          </a:prstGeom>
        </p:spPr>
      </p:pic>
      <p:pic>
        <p:nvPicPr>
          <p:cNvPr id="121" name="Image 120">
            <a:extLst>
              <a:ext uri="{FF2B5EF4-FFF2-40B4-BE49-F238E27FC236}">
                <a16:creationId xmlns:a16="http://schemas.microsoft.com/office/drawing/2014/main" id="{782EA342-5657-4447-BF85-4EF82813AE2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826" b="94521" l="9957" r="89177">
                        <a14:foregroundMark x1="54978" y1="11416" x2="63636" y2="10502"/>
                        <a14:foregroundMark x1="59740" y1="10046" x2="52381" y2="11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37" y="3109708"/>
            <a:ext cx="908687" cy="861482"/>
          </a:xfrm>
          <a:prstGeom prst="rect">
            <a:avLst/>
          </a:prstGeom>
        </p:spPr>
      </p:pic>
      <p:pic>
        <p:nvPicPr>
          <p:cNvPr id="122" name="Image 121">
            <a:extLst>
              <a:ext uri="{FF2B5EF4-FFF2-40B4-BE49-F238E27FC236}">
                <a16:creationId xmlns:a16="http://schemas.microsoft.com/office/drawing/2014/main" id="{86C2FBCA-B983-4132-94B2-CDA68DFD752E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0000" l="9988" r="89888">
                        <a14:backgroundMark x1="53433" y1="88375" x2="71411" y2="79125"/>
                        <a14:backgroundMark x1="50312" y1="87125" x2="54682" y2="87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17" y="2816780"/>
            <a:ext cx="1036055" cy="1034761"/>
          </a:xfrm>
          <a:prstGeom prst="rect">
            <a:avLst/>
          </a:prstGeom>
        </p:spPr>
      </p:pic>
      <p:pic>
        <p:nvPicPr>
          <p:cNvPr id="123" name="Image 122">
            <a:extLst>
              <a:ext uri="{FF2B5EF4-FFF2-40B4-BE49-F238E27FC236}">
                <a16:creationId xmlns:a16="http://schemas.microsoft.com/office/drawing/2014/main" id="{6BC157A3-276B-4F48-AC43-68DC9E29B4F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1" y="1747917"/>
            <a:ext cx="1029729" cy="1277336"/>
          </a:xfrm>
          <a:prstGeom prst="rect">
            <a:avLst/>
          </a:prstGeom>
        </p:spPr>
      </p:pic>
      <p:pic>
        <p:nvPicPr>
          <p:cNvPr id="124" name="Image 123">
            <a:extLst>
              <a:ext uri="{FF2B5EF4-FFF2-40B4-BE49-F238E27FC236}">
                <a16:creationId xmlns:a16="http://schemas.microsoft.com/office/drawing/2014/main" id="{C205937C-B623-4660-A9F5-FD9D17B2B68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21429" r="100000">
                        <a14:foregroundMark x1="25694" y1="96633" x2="25794" y2="0"/>
                        <a14:foregroundMark x1="23512" y1="99388" x2="22272" y2="1633"/>
                        <a14:foregroundMark x1="29514" y1="48673" x2="36111" y2="13673"/>
                        <a14:foregroundMark x1="24206" y1="2959" x2="41964" y2="2551"/>
                        <a14:foregroundMark x1="21875" y1="15816" x2="21726" y2="99796"/>
                        <a14:backgroundMark x1="20387" y1="59184" x2="20933" y2="1633"/>
                        <a14:backgroundMark x1="20933" y1="40816" x2="21329" y2="318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700" y="4168775"/>
            <a:ext cx="1220552" cy="593324"/>
          </a:xfrm>
          <a:prstGeom prst="rect">
            <a:avLst/>
          </a:prstGeom>
        </p:spPr>
      </p:pic>
      <p:sp>
        <p:nvSpPr>
          <p:cNvPr id="125" name="Titre 1">
            <a:extLst>
              <a:ext uri="{FF2B5EF4-FFF2-40B4-BE49-F238E27FC236}">
                <a16:creationId xmlns:a16="http://schemas.microsoft.com/office/drawing/2014/main" id="{B03EA69E-6EE5-4EFB-8386-6614F463221D}"/>
              </a:ext>
            </a:extLst>
          </p:cNvPr>
          <p:cNvSpPr txBox="1">
            <a:spLocks/>
          </p:cNvSpPr>
          <p:nvPr/>
        </p:nvSpPr>
        <p:spPr>
          <a:xfrm>
            <a:off x="381730" y="6921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FFFFFF"/>
                </a:solidFill>
                <a:latin typeface="Bebas Neue"/>
              </a:rPr>
              <a:t>Que transportons-nous ? </a:t>
            </a:r>
          </a:p>
        </p:txBody>
      </p:sp>
    </p:spTree>
    <p:extLst>
      <p:ext uri="{BB962C8B-B14F-4D97-AF65-F5344CB8AC3E}">
        <p14:creationId xmlns:p14="http://schemas.microsoft.com/office/powerpoint/2010/main" val="218093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6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6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700"/>
                            </p:stCondLst>
                            <p:childTnLst>
                              <p:par>
                                <p:cTn id="6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2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2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6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800"/>
                            </p:stCondLst>
                            <p:childTnLst>
                              <p:par>
                                <p:cTn id="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6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6400"/>
                            </p:stCondLst>
                            <p:childTnLst>
                              <p:par>
                                <p:cTn id="1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6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000"/>
                            </p:stCondLst>
                            <p:childTnLst>
                              <p:par>
                                <p:cTn id="1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6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6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8600"/>
                            </p:stCondLst>
                            <p:childTnLst>
                              <p:par>
                                <p:cTn id="1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6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6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6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6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9200"/>
                            </p:stCondLst>
                            <p:childTnLst>
                              <p:par>
                                <p:cTn id="1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6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6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6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9800"/>
                            </p:stCondLst>
                            <p:childTnLst>
                              <p:par>
                                <p:cTn id="1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6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1400"/>
                            </p:stCondLst>
                            <p:childTnLst>
                              <p:par>
                                <p:cTn id="1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6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6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6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3600"/>
                            </p:stCondLst>
                            <p:childTnLst>
                              <p:par>
                                <p:cTn id="1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6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6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200"/>
                            </p:stCondLst>
                            <p:childTnLst>
                              <p:par>
                                <p:cTn id="19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15200"/>
                            </p:stCondLst>
                            <p:childTnLst>
                              <p:par>
                                <p:cTn id="20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6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6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5800"/>
                            </p:stCondLst>
                            <p:childTnLst>
                              <p:par>
                                <p:cTn id="2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6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6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6400"/>
                            </p:stCondLst>
                            <p:childTnLst>
                              <p:par>
                                <p:cTn id="2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6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6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6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1" grpId="0" animBg="1"/>
      <p:bldP spid="72" grpId="0" animBg="1"/>
      <p:bldP spid="73" grpId="0" animBg="1"/>
      <p:bldP spid="79" grpId="0" animBg="1"/>
      <p:bldP spid="84" grpId="0"/>
      <p:bldP spid="97" grpId="0"/>
      <p:bldP spid="98" grpId="0"/>
      <p:bldP spid="99" grpId="0"/>
      <p:bldP spid="100" grpId="0"/>
      <p:bldP spid="1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4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DFD83A4C-589B-4865-A288-3A20A5D0745F}"/>
              </a:ext>
            </a:extLst>
          </p:cNvPr>
          <p:cNvSpPr/>
          <p:nvPr/>
        </p:nvSpPr>
        <p:spPr>
          <a:xfrm>
            <a:off x="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A4BBCB95-FBCD-4FA0-A688-C4F53AA428B1}"/>
              </a:ext>
            </a:extLst>
          </p:cNvPr>
          <p:cNvSpPr/>
          <p:nvPr/>
        </p:nvSpPr>
        <p:spPr>
          <a:xfrm>
            <a:off x="1724025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1C98F88-2DB6-4D03-9C6A-2C3B7AE76FB7}"/>
              </a:ext>
            </a:extLst>
          </p:cNvPr>
          <p:cNvSpPr/>
          <p:nvPr/>
        </p:nvSpPr>
        <p:spPr>
          <a:xfrm>
            <a:off x="3448050" y="-1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E9A2592C-D81D-4453-BC54-2DAF3C686294}"/>
              </a:ext>
            </a:extLst>
          </p:cNvPr>
          <p:cNvSpPr/>
          <p:nvPr/>
        </p:nvSpPr>
        <p:spPr>
          <a:xfrm>
            <a:off x="5172075" y="-2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III - </a:t>
            </a:r>
            <a:r>
              <a:rPr lang="en-US" sz="1600" dirty="0"/>
              <a:t>Projet d’intégration WMS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7273F3C-64AA-409C-93D9-EF907F1398C2}"/>
              </a:ext>
            </a:extLst>
          </p:cNvPr>
          <p:cNvSpPr/>
          <p:nvPr/>
        </p:nvSpPr>
        <p:spPr>
          <a:xfrm>
            <a:off x="689610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IV - Missions annexes</a:t>
            </a: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94753360-CE79-4D73-8F58-1BBCA81A06A1}"/>
              </a:ext>
            </a:extLst>
          </p:cNvPr>
          <p:cNvSpPr/>
          <p:nvPr/>
        </p:nvSpPr>
        <p:spPr>
          <a:xfrm>
            <a:off x="8620125" y="-3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V - Conclusion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5632EEA-3C14-49E8-977B-63F123D2088C}"/>
              </a:ext>
            </a:extLst>
          </p:cNvPr>
          <p:cNvSpPr/>
          <p:nvPr/>
        </p:nvSpPr>
        <p:spPr>
          <a:xfrm>
            <a:off x="10344150" y="-6"/>
            <a:ext cx="1847850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93" name="Picture 3" descr="E:\_THEVENET\_MEMOIRE\Logo\IUT-allier-logo-long-CMJN-300.png">
            <a:extLst>
              <a:ext uri="{FF2B5EF4-FFF2-40B4-BE49-F238E27FC236}">
                <a16:creationId xmlns:a16="http://schemas.microsoft.com/office/drawing/2014/main" id="{35FEBE9F-A95B-412C-89B7-A0319FBA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8234" y="44853"/>
            <a:ext cx="1823766" cy="440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ZoneTexte 93">
            <a:extLst>
              <a:ext uri="{FF2B5EF4-FFF2-40B4-BE49-F238E27FC236}">
                <a16:creationId xmlns:a16="http://schemas.microsoft.com/office/drawing/2014/main" id="{4F80D80B-3B6D-44A3-9446-711AC23B3BC8}"/>
              </a:ext>
            </a:extLst>
          </p:cNvPr>
          <p:cNvSpPr txBox="1"/>
          <p:nvPr/>
        </p:nvSpPr>
        <p:spPr>
          <a:xfrm>
            <a:off x="11800831" y="390383"/>
            <a:ext cx="3910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</a:rPr>
              <a:t>P.7</a:t>
            </a:r>
          </a:p>
        </p:txBody>
      </p:sp>
      <p:pic>
        <p:nvPicPr>
          <p:cNvPr id="95" name="Image 94">
            <a:extLst>
              <a:ext uri="{FF2B5EF4-FFF2-40B4-BE49-F238E27FC236}">
                <a16:creationId xmlns:a16="http://schemas.microsoft.com/office/drawing/2014/main" id="{3700A9B1-9A3F-4755-9814-AF248EE1D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66" y="118105"/>
            <a:ext cx="1465692" cy="42616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CA2C937-AA4C-4914-BEDA-088ED5D473C8}"/>
              </a:ext>
            </a:extLst>
          </p:cNvPr>
          <p:cNvSpPr/>
          <p:nvPr/>
        </p:nvSpPr>
        <p:spPr>
          <a:xfrm>
            <a:off x="1728282" y="-8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 - Présentation de l’entreprise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86FA09E-2A0D-49CC-97CE-A94F7E6FD8BA}"/>
              </a:ext>
            </a:extLst>
          </p:cNvPr>
          <p:cNvSpPr/>
          <p:nvPr/>
        </p:nvSpPr>
        <p:spPr>
          <a:xfrm>
            <a:off x="3448050" y="0"/>
            <a:ext cx="1724025" cy="699715"/>
          </a:xfrm>
          <a:prstGeom prst="rect">
            <a:avLst/>
          </a:prstGeom>
          <a:solidFill>
            <a:srgbClr val="00B0F0">
              <a:alpha val="50000"/>
            </a:srgbClr>
          </a:solidFill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II - Problématique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56F5387-BABB-488E-9EBD-8001EB3F0834}"/>
              </a:ext>
            </a:extLst>
          </p:cNvPr>
          <p:cNvSpPr txBox="1"/>
          <p:nvPr/>
        </p:nvSpPr>
        <p:spPr>
          <a:xfrm>
            <a:off x="301841" y="1908160"/>
            <a:ext cx="574103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Caractéristiques et produits divers stockés entre les entrepôts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400 lignes de commande saisies manuellement dans le WMS par jours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Erreurs de saisie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Fichiers « attendus  de réceptions » et « ordres d’expéditions » différents pour chaque client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Réduire le temps de saisie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Gagner en visibilité</a:t>
            </a:r>
          </a:p>
          <a:p>
            <a:endParaRPr lang="fr-F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3" name="Légende : flèche vers la droite 72">
            <a:extLst>
              <a:ext uri="{FF2B5EF4-FFF2-40B4-BE49-F238E27FC236}">
                <a16:creationId xmlns:a16="http://schemas.microsoft.com/office/drawing/2014/main" id="{8825B7C7-7CF7-4DDF-B346-D9CC40A28419}"/>
              </a:ext>
            </a:extLst>
          </p:cNvPr>
          <p:cNvSpPr/>
          <p:nvPr/>
        </p:nvSpPr>
        <p:spPr>
          <a:xfrm>
            <a:off x="5885967" y="1733451"/>
            <a:ext cx="400534" cy="4584715"/>
          </a:xfrm>
          <a:prstGeom prst="rightArrowCallou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4" name="Titre 1">
            <a:extLst>
              <a:ext uri="{FF2B5EF4-FFF2-40B4-BE49-F238E27FC236}">
                <a16:creationId xmlns:a16="http://schemas.microsoft.com/office/drawing/2014/main" id="{7460B7BA-7956-47B6-A555-A4302FC35258}"/>
              </a:ext>
            </a:extLst>
          </p:cNvPr>
          <p:cNvSpPr txBox="1">
            <a:spLocks/>
          </p:cNvSpPr>
          <p:nvPr/>
        </p:nvSpPr>
        <p:spPr>
          <a:xfrm>
            <a:off x="381730" y="6921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dirty="0">
                <a:solidFill>
                  <a:srgbClr val="FFFFFF"/>
                </a:solidFill>
                <a:latin typeface="Bebas Neue"/>
              </a:rPr>
              <a:t>II - Problématique</a:t>
            </a:r>
          </a:p>
        </p:txBody>
      </p:sp>
      <p:sp>
        <p:nvSpPr>
          <p:cNvPr id="77" name="ZoneTexte 76">
            <a:extLst>
              <a:ext uri="{FF2B5EF4-FFF2-40B4-BE49-F238E27FC236}">
                <a16:creationId xmlns:a16="http://schemas.microsoft.com/office/drawing/2014/main" id="{5135ADCD-ECB6-4819-AC49-34630D8C403A}"/>
              </a:ext>
            </a:extLst>
          </p:cNvPr>
          <p:cNvSpPr txBox="1"/>
          <p:nvPr/>
        </p:nvSpPr>
        <p:spPr>
          <a:xfrm>
            <a:off x="6810151" y="2551837"/>
            <a:ext cx="38389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Outils dédiés pour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Transformer et intégrer les attendus de réception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chemeClr val="bg1"/>
                </a:solidFill>
              </a:rPr>
              <a:t>Transformer et intégrer les ordres d’expédition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78" name="ZoneTexte 77">
            <a:extLst>
              <a:ext uri="{FF2B5EF4-FFF2-40B4-BE49-F238E27FC236}">
                <a16:creationId xmlns:a16="http://schemas.microsoft.com/office/drawing/2014/main" id="{5E912F7B-466F-4AB0-86AC-FB1F977801B4}"/>
              </a:ext>
            </a:extLst>
          </p:cNvPr>
          <p:cNvSpPr txBox="1"/>
          <p:nvPr/>
        </p:nvSpPr>
        <p:spPr>
          <a:xfrm>
            <a:off x="6810151" y="4416569"/>
            <a:ext cx="3750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bg1"/>
                </a:solidFill>
              </a:rPr>
              <a:t>Création d’un site internet et diaporama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172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68" grpId="0" animBg="1"/>
      <p:bldP spid="73" grpId="0" animBg="1"/>
      <p:bldP spid="77" grpId="0"/>
      <p:bldP spid="78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2715</Words>
  <Application>Microsoft Office PowerPoint</Application>
  <PresentationFormat>Grand écran</PresentationFormat>
  <Paragraphs>681</Paragraphs>
  <Slides>37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45" baseType="lpstr">
      <vt:lpstr>Arial</vt:lpstr>
      <vt:lpstr>Bebas Neue</vt:lpstr>
      <vt:lpstr>Calibri</vt:lpstr>
      <vt:lpstr>Calibri Light</vt:lpstr>
      <vt:lpstr>Eras Bold ITC</vt:lpstr>
      <vt:lpstr>Roboto Light</vt:lpstr>
      <vt:lpstr>Wingdings</vt:lpstr>
      <vt:lpstr>Thème Office</vt:lpstr>
      <vt:lpstr>SOUTENANCE DE MÉMOIRE</vt:lpstr>
      <vt:lpstr> Sommaire  </vt:lpstr>
      <vt:lpstr>Présentation PowerPoint</vt:lpstr>
      <vt:lpstr> Les métiers  </vt:lpstr>
      <vt:lpstr> Quelques chiffres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Merci de votre attention,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/>
  <cp:revision>243</cp:revision>
  <dcterms:created xsi:type="dcterms:W3CDTF">2019-08-30T08:12:19Z</dcterms:created>
  <dcterms:modified xsi:type="dcterms:W3CDTF">2020-01-28T08:50:23Z</dcterms:modified>
</cp:coreProperties>
</file>